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33"/>
  </p:notesMasterIdLst>
  <p:sldIdLst>
    <p:sldId id="260" r:id="rId3"/>
    <p:sldId id="289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90" r:id="rId18"/>
    <p:sldId id="291" r:id="rId19"/>
    <p:sldId id="292" r:id="rId20"/>
    <p:sldId id="293" r:id="rId21"/>
    <p:sldId id="294" r:id="rId22"/>
    <p:sldId id="295" r:id="rId23"/>
    <p:sldId id="274" r:id="rId24"/>
    <p:sldId id="276" r:id="rId25"/>
    <p:sldId id="278" r:id="rId26"/>
    <p:sldId id="279" r:id="rId27"/>
    <p:sldId id="280" r:id="rId28"/>
    <p:sldId id="281" r:id="rId29"/>
    <p:sldId id="285" r:id="rId30"/>
    <p:sldId id="282" r:id="rId31"/>
    <p:sldId id="283" r:id="rId32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10A246-6EB5-4668-9F83-99B4ABB839DF}">
          <p14:sldIdLst>
            <p14:sldId id="260"/>
            <p14:sldId id="28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0"/>
            <p14:sldId id="291"/>
            <p14:sldId id="292"/>
            <p14:sldId id="293"/>
            <p14:sldId id="294"/>
            <p14:sldId id="295"/>
            <p14:sldId id="274"/>
            <p14:sldId id="276"/>
            <p14:sldId id="278"/>
            <p14:sldId id="279"/>
            <p14:sldId id="280"/>
            <p14:sldId id="281"/>
            <p14:sldId id="285"/>
            <p14:sldId id="282"/>
            <p14:sldId id="28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36" userDrawn="1">
          <p15:clr>
            <a:srgbClr val="A4A3A4"/>
          </p15:clr>
        </p15:guide>
        <p15:guide id="4" orient="horz" pos="2616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6A022"/>
    <a:srgbClr val="DD9327"/>
    <a:srgbClr val="B07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EA468-2033-45F6-A5E3-699BB9CF5A98}" v="678" dt="2020-10-03T09:39:03.59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91" d="100"/>
          <a:sy n="91" d="100"/>
        </p:scale>
        <p:origin x="322" y="67"/>
      </p:cViewPr>
      <p:guideLst>
        <p:guide orient="horz" pos="2160"/>
        <p:guide pos="3840"/>
        <p:guide orient="horz" pos="1536"/>
        <p:guide orient="horz" pos="2616"/>
        <p:guide orient="horz" pos="3072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0FCF8-4703-4674-8E5F-B48A1BBE06E8}" type="datetimeFigureOut">
              <a:rPr lang="vi-VN" smtClean="0"/>
              <a:t>03/10/2020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1F19-2ACB-4357-91DB-7304913731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984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28595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1289895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29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851693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E713-9575-4D8B-98BC-B037FD098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82C0E-EFC9-4052-9A05-3E1FCF7D0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BA4E0-5EF3-4633-A351-EB501A10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239C-53EE-448F-BEFB-1B783CB9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1F97-399C-4961-B3D0-24EEEF1E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4727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4CF0-1E4B-48B6-A3B1-D6399683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4D4ED-F997-49E2-95A9-0C70327E3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5284-C98E-4BFA-922D-DCD26E39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B407-58D9-40BA-A31E-C857916F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0F61-A2CF-45F8-9941-0F7E9D01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7827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C376E-2AFC-4A9A-A18C-FD7964499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39C31-5FD4-4B90-AFE4-E65B3CAC4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7006-E1A6-4D46-805C-1C5825C2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2EE-7AF4-4806-8E19-AB1E45E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4E8F-0636-4B52-8DE5-2CB8B8F5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1726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88948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0760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Đầu trang của Phầ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459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Hai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969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hép so sán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570238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hỉ Tiêu đê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252340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rố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82854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Nội dung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5982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AA82-A0FB-4D1B-B4C5-CE5C5DB8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23E2-8A53-4F6C-8530-4E06D9AE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7B0F-F9B4-49D0-904E-CEBF7487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4C1-6D1C-4E29-A2F4-79453F96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E04C-5D3C-40CC-AD69-7FED57E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20647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̉nh vớ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vi-VN"/>
              <a:t>Bấm biểu tượng để thêm hình ảnh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10808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êu đề và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33184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cùng với Chú thí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1370676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64578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ích dẫn Danh Thiế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03902215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Đúng hoặc Sa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vi-VN"/>
              <a:t>Bấm để chỉnh sửa kiểu văn bản của Bản cái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19209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êu đề và Văn bản Dọ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314548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êu đề Dọc và Văn bả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3192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86BC-AEB4-459E-A814-48212DB3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FD1A9-6DF9-4CB6-A727-F63E12B8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AF358-9D7F-4FC0-8D1C-F2ECA698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8C125-7818-4F5F-B89F-5D9A65E3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C029F-150E-432B-BE0A-F89AD1F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4487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E6AF-4045-4392-8DC9-5040F11D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EA76-128C-4408-9EF4-06ACEE91C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A4E24-EF24-4664-85E1-687BCFF0B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BAE4-AAD6-4A21-B0A7-90786019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FE296-609A-4B7E-97C9-715F1FB7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5AE6-6AC3-437A-B9CC-B1E8B5CE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1608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AC6-1BD7-4A36-AF4B-E395BC57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25EE-B017-48A2-A95E-8AA9778B9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200C3-9593-447C-8D52-DAB68DE4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CAFB-3FE9-4967-8B1B-D3C4F019E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097B8-9F20-462E-9B34-EB1072B6A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DC88-6F36-4F7A-9292-2F0DB29D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25D2F-CE16-4D06-B479-E048A1EF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D28D2-475B-44DC-A509-26C3C03C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829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3531-8ADB-49CD-9AA8-44FE017F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3AFB0-004F-42E0-8349-05D2EEF4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604FC-9E6D-40A4-813B-3A4F9DD2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76B9-58E1-43E7-9F0D-84D74DD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9579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BA11B-DE29-451B-A011-2647491D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A4CEB-D33B-4B27-8C3C-A11B9140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41BB8-3ABA-4F97-8148-AA24A4C0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1705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6691-199F-4F11-8841-9E4CC39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05EC-59A9-480E-99A6-E8E1A3BE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92E31-CEC8-47A5-A459-3972C246F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B0685-20F8-4FB4-BCD2-9BA2F8B6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C9E90-EA7D-41B8-B199-B2CE6E27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0817B-0703-48B1-8F1F-541CB24B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097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F874-A336-4A1A-93D6-1BC4D9A8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D686C-8AC8-4BC0-A7EA-FCDDAA552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5913-5FAD-4DC2-B777-BD560F55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C8216-8FFD-43C9-A9A1-281F743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C8E42-C471-4C6F-9EEA-A9246C3C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C9B2A-DBB0-47C9-889B-EAB7AA8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811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D07EC-4A08-444F-BA29-53515A39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8C70D-B592-4406-AD5C-3C4D8A7C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C29B-FF60-4ECD-AF27-84F01F3E1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D7716-19F1-4919-B7E8-8C0B18CB7475}" type="datetimeFigureOut">
              <a:rPr lang="vi-VN" smtClean="0"/>
              <a:pPr/>
              <a:t>03/10/2020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69FF2-71B1-4136-AA67-C272933B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81CC-B7D5-40E9-868D-763761A21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583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A1B2-355F-41D6-A72A-01D2756E9F60}" type="datetimeFigureOut">
              <a:rPr lang="en-US" smtClean="0"/>
              <a:t>10/3/2020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07250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9.pn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hyperlink" Target="https://nhaphangquangchau.com.vn/tu-van/tim-hieu-trang-phuc-truyen-thong-cua-trung-quoc.html" TargetMode="External"/><Relationship Id="rId3" Type="http://schemas.openxmlformats.org/officeDocument/2006/relationships/hyperlink" Target="https://canifa.com/blog/glossary/ao-suon-xam/" TargetMode="External"/><Relationship Id="rId7" Type="http://schemas.openxmlformats.org/officeDocument/2006/relationships/hyperlink" Target="https://24hthongtin.com/suon-xam-la-gi-y-nghia-cua-suon-xa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engtrungcamxu.com/suon-xam-net-dep-diu-dang-cua-phu-nu-trung-hoa.html(truy" TargetMode="External"/><Relationship Id="rId5" Type="http://schemas.openxmlformats.org/officeDocument/2006/relationships/hyperlink" Target="https://chinese.edu.vn/lich-su-phat-trien-cua-xuong-xam-trung-quoc.html" TargetMode="External"/><Relationship Id="rId10" Type="http://schemas.openxmlformats.org/officeDocument/2006/relationships/hyperlink" Target="https://vi.wikipedia.org/wiki/X%C6%B0%E1%BB%9Dng_x%C3%A1m" TargetMode="External"/><Relationship Id="rId4" Type="http://schemas.openxmlformats.org/officeDocument/2006/relationships/hyperlink" Target="https://tiengtrunganhduong.com/gioi-thieu-ve-trang-phuc-suon-xam-trung-quoc.htm#:~:text=%C3%9D%20ngh%C4%A9a%20v%C4%83n%20h%C3%B3a%20c%E1%BB%A7a,n%E1%BB%81n%20v%C4%83n%20h%C3%B3a%20Trung%20Qu%E1%BB%91c.&amp;text=C%C3%A1c%20thi%E1%BA%BFt%20k%E1%BA%BF%20s%C6%B0%E1%BB%9Dn%20x%C3%A1m,thoa%20v%C4%83n%20h%C3%B3a%20%C4%90%C3%B4ng%20%E2%80%93%20T" TargetMode="External"/><Relationship Id="rId9" Type="http://schemas.openxmlformats.org/officeDocument/2006/relationships/hyperlink" Target="https://dulichvietnam.com.vn/du-lich-hong-kong/trang-phuc-truyen-thong-nguoi-hong-kong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o.baidu.com/question/43327018.html?qbl=relate_question_1&amp;word=%C6%EC%C5%DB%B5%C4%D2%E2%CB%BC)ng&#224;y" TargetMode="External"/><Relationship Id="rId2" Type="http://schemas.openxmlformats.org/officeDocument/2006/relationships/hyperlink" Target="https://baijiahao.baidu.com/s?id=1653315718283738045&amp;wfr=spider&amp;for=pc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aike.baidu.com/item/%E5%BC%A0%E7%91%9B/18690988?fr=aladdin&amp;fbclid=IwAR2m_nT-%20VlzCYVwmOgAzMkQKzook2JR7xxxbfIs8jJwX7LpgG8-jm7kWA6A" TargetMode="External"/><Relationship Id="rId5" Type="http://schemas.openxmlformats.org/officeDocument/2006/relationships/hyperlink" Target="https://baike.baidu.com/item/%E6%9D%A8%E6%88%90%E8%B4%B5%E6%97%97%E8%A2%8D%E7%BD%91/9064362" TargetMode="External"/><Relationship Id="rId4" Type="http://schemas.openxmlformats.org/officeDocument/2006/relationships/hyperlink" Target="https://baijiahao.baidu.com/s?id=1594965977444381169&amp;wfr=spider&amp;for=pc&amp;fbclid=IwAR27pOj99siD1rWAHPLhpiKlhe2P1EpvploPliiHoirDnWSGa00y3Fct3DU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jp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2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044112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C09C43-BDB6-4DDB-80E0-C6116013600E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E4A40E-4C5E-4A6A-9E66-9F2194D9B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7FF21-DEEB-458D-BF80-2A66CD65646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2E6A6D-62AB-4DD7-9CB8-FC132A451A9D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14D2F5-F030-4FBE-893D-B67F51084814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50D5C3-B6D2-446A-89FE-A181B43AC7F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1EB67A-143F-4326-A521-4400B91AED8F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70F4D7E-45DE-496A-8FBA-A05D91322DCC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DC55CA-91FB-4E7A-AEA8-C59E73914CB8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1940s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CDA6B-FD63-467C-A710-8C0B632F995A}"/>
              </a:ext>
            </a:extLst>
          </p:cNvPr>
          <p:cNvGrpSpPr/>
          <p:nvPr/>
        </p:nvGrpSpPr>
        <p:grpSpPr>
          <a:xfrm>
            <a:off x="-258223" y="2866531"/>
            <a:ext cx="6890235" cy="562469"/>
            <a:chOff x="4152013" y="2859340"/>
            <a:chExt cx="689023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210F5-B2A9-4D22-896C-0A5A785040CE}"/>
                </a:ext>
              </a:extLst>
            </p:cNvPr>
            <p:cNvSpPr/>
            <p:nvPr/>
          </p:nvSpPr>
          <p:spPr>
            <a:xfrm>
              <a:off x="4152013" y="2859340"/>
              <a:ext cx="689023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48F03-7617-46DF-A996-9B2CAD7D0335}"/>
                </a:ext>
              </a:extLst>
            </p:cNvPr>
            <p:cNvSpPr txBox="1"/>
            <p:nvPr/>
          </p:nvSpPr>
          <p:spPr>
            <a:xfrm>
              <a:off x="4320368" y="2878964"/>
              <a:ext cx="5901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Chất</a:t>
              </a:r>
              <a:r>
                <a:rPr lang="en-US" sz="2800" dirty="0"/>
                <a:t> </a:t>
              </a:r>
              <a:r>
                <a:rPr lang="en-US" sz="2800" dirty="0" err="1"/>
                <a:t>liệu</a:t>
              </a:r>
              <a:r>
                <a:rPr lang="en-US" sz="2800" dirty="0"/>
                <a:t> </a:t>
              </a:r>
              <a:r>
                <a:rPr lang="en-US" sz="2800" dirty="0" err="1"/>
                <a:t>và</a:t>
              </a:r>
              <a:r>
                <a:rPr lang="en-US" sz="2800" dirty="0"/>
                <a:t> </a:t>
              </a:r>
              <a:r>
                <a:rPr lang="en-US" sz="2800" dirty="0" err="1"/>
                <a:t>kiểu</a:t>
              </a:r>
              <a:r>
                <a:rPr lang="en-US" sz="2800" dirty="0"/>
                <a:t> </a:t>
              </a:r>
              <a:r>
                <a:rPr lang="en-US" sz="2800" dirty="0" err="1"/>
                <a:t>dáng</a:t>
              </a:r>
              <a:r>
                <a:rPr lang="en-US" sz="2800" dirty="0"/>
                <a:t> </a:t>
              </a:r>
              <a:r>
                <a:rPr lang="en-US" sz="2800" dirty="0" err="1"/>
                <a:t>phong</a:t>
              </a:r>
              <a:r>
                <a:rPr lang="en-US" sz="2800" dirty="0"/>
                <a:t> </a:t>
              </a:r>
              <a:r>
                <a:rPr lang="en-US" sz="2800" dirty="0" err="1"/>
                <a:t>phú</a:t>
              </a:r>
              <a:r>
                <a:rPr lang="en-US" sz="2800" dirty="0"/>
                <a:t> </a:t>
              </a:r>
              <a:r>
                <a:rPr lang="en-US" sz="2800" dirty="0" err="1"/>
                <a:t>hơn</a:t>
              </a:r>
              <a:endParaRPr lang="vi-VN" sz="2800" dirty="0" err="1"/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092097-D7AA-4D9D-B0F0-E28D6B310F19}"/>
              </a:ext>
            </a:extLst>
          </p:cNvPr>
          <p:cNvGrpSpPr/>
          <p:nvPr/>
        </p:nvGrpSpPr>
        <p:grpSpPr>
          <a:xfrm>
            <a:off x="-263169" y="3605588"/>
            <a:ext cx="6276777" cy="562469"/>
            <a:chOff x="5506251" y="3965631"/>
            <a:chExt cx="6276777" cy="56246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D5154E-7AFF-4849-B9AC-520DDB773012}"/>
                </a:ext>
              </a:extLst>
            </p:cNvPr>
            <p:cNvSpPr/>
            <p:nvPr/>
          </p:nvSpPr>
          <p:spPr>
            <a:xfrm>
              <a:off x="5506251" y="3965631"/>
              <a:ext cx="627677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4E1396-D956-46D5-9B38-5219B3383BF0}"/>
                </a:ext>
              </a:extLst>
            </p:cNvPr>
            <p:cNvSpPr txBox="1"/>
            <p:nvPr/>
          </p:nvSpPr>
          <p:spPr>
            <a:xfrm>
              <a:off x="5811292" y="3985255"/>
              <a:ext cx="524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Sườn</a:t>
              </a:r>
              <a:r>
                <a:rPr lang="en-US" sz="2800" dirty="0"/>
                <a:t> </a:t>
              </a:r>
              <a:r>
                <a:rPr lang="en-US" sz="2800" dirty="0" err="1"/>
                <a:t>xám</a:t>
              </a:r>
              <a:r>
                <a:rPr lang="en-US" sz="2800" dirty="0"/>
                <a:t> </a:t>
              </a:r>
              <a:r>
                <a:rPr lang="en-US" sz="2800" dirty="0" err="1"/>
                <a:t>có</a:t>
              </a:r>
              <a:r>
                <a:rPr lang="en-US" sz="2800" dirty="0"/>
                <a:t> </a:t>
              </a:r>
              <a:r>
                <a:rPr lang="en-US" sz="2800" dirty="0" err="1"/>
                <a:t>vài</a:t>
              </a:r>
              <a:r>
                <a:rPr lang="en-US" sz="2800" dirty="0"/>
                <a:t> </a:t>
              </a:r>
              <a:r>
                <a:rPr lang="en-US" sz="2800" dirty="0" err="1"/>
                <a:t>nét</a:t>
              </a:r>
              <a:r>
                <a:rPr lang="en-US" sz="2800" dirty="0"/>
                <a:t> </a:t>
              </a:r>
              <a:r>
                <a:rPr lang="en-US" sz="2800" dirty="0" err="1"/>
                <a:t>thay</a:t>
              </a:r>
              <a:r>
                <a:rPr lang="en-US" sz="2800" dirty="0"/>
                <a:t> </a:t>
              </a:r>
              <a:r>
                <a:rPr lang="en-US" sz="2800" dirty="0" err="1"/>
                <a:t>đổi</a:t>
              </a:r>
              <a:r>
                <a:rPr lang="en-US" sz="2800" dirty="0"/>
                <a:t> </a:t>
              </a:r>
              <a:r>
                <a:rPr lang="en-US" sz="2800" dirty="0" err="1"/>
                <a:t>rõ</a:t>
              </a:r>
              <a:r>
                <a:rPr lang="en-US" sz="2800" dirty="0"/>
                <a:t> </a:t>
              </a:r>
              <a:r>
                <a:rPr lang="en-US" sz="2800" dirty="0" err="1"/>
                <a:t>rệt</a:t>
              </a:r>
              <a:endParaRPr lang="vi-VN" sz="2800" dirty="0" err="1"/>
            </a:p>
          </p:txBody>
        </p:sp>
      </p:grpSp>
      <p:pic>
        <p:nvPicPr>
          <p:cNvPr id="27" name="Picture 26" descr="A person wearing a costume&#10;&#10;Description automatically generated">
            <a:extLst>
              <a:ext uri="{FF2B5EF4-FFF2-40B4-BE49-F238E27FC236}">
                <a16:creationId xmlns:a16="http://schemas.microsoft.com/office/drawing/2014/main" id="{619990F8-61B4-4CE3-9F97-9D5018A6D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70" y="210284"/>
            <a:ext cx="4720783" cy="64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621E48-280F-4E08-9383-0AC1300D705F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0B9651-B3CD-4AB7-8A67-6FE608490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7F95ED-C4C6-4F71-A37A-D748CE072C16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37A2E6-F6FE-4161-8BB2-1EEF9B958386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54E40D3-A56A-46A4-9046-E58D77C02787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758A9-90BE-4DD8-9251-386818BF81E1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67616B-B8DF-46CE-A057-6ACDE38A4EAC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AEBDE9-3731-4580-821E-0FA06F3A00C6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658940-7291-4E13-A8DA-920D7E6318B4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1950s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68A936-2207-4432-856C-7D4708D8EE84}"/>
              </a:ext>
            </a:extLst>
          </p:cNvPr>
          <p:cNvGrpSpPr/>
          <p:nvPr/>
        </p:nvGrpSpPr>
        <p:grpSpPr>
          <a:xfrm>
            <a:off x="-258223" y="2844336"/>
            <a:ext cx="5455534" cy="562469"/>
            <a:chOff x="3954685" y="3648625"/>
            <a:chExt cx="5455534" cy="5624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D9E212-6D19-43F5-953A-32D42F03492E}"/>
                </a:ext>
              </a:extLst>
            </p:cNvPr>
            <p:cNvSpPr/>
            <p:nvPr/>
          </p:nvSpPr>
          <p:spPr>
            <a:xfrm>
              <a:off x="3954685" y="3648625"/>
              <a:ext cx="5455534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EEDA60-9673-4EDB-8239-48FF4D5DBE4D}"/>
                </a:ext>
              </a:extLst>
            </p:cNvPr>
            <p:cNvSpPr txBox="1"/>
            <p:nvPr/>
          </p:nvSpPr>
          <p:spPr>
            <a:xfrm>
              <a:off x="4340507" y="3668249"/>
              <a:ext cx="4074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thay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đổi</a:t>
              </a:r>
              <a:r>
                <a:rPr lang="en-US" sz="2800" dirty="0">
                  <a:solidFill>
                    <a:schemeClr val="bg1"/>
                  </a:solidFill>
                </a:rPr>
                <a:t> ở </a:t>
              </a:r>
              <a:r>
                <a:rPr lang="en-US" sz="2800" dirty="0" err="1">
                  <a:solidFill>
                    <a:schemeClr val="bg1"/>
                  </a:solidFill>
                </a:rPr>
                <a:t>kiểu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dáng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A13DFF-C05E-4D62-B30E-4A6381E24689}"/>
              </a:ext>
            </a:extLst>
          </p:cNvPr>
          <p:cNvGrpSpPr/>
          <p:nvPr/>
        </p:nvGrpSpPr>
        <p:grpSpPr>
          <a:xfrm>
            <a:off x="-258223" y="3609939"/>
            <a:ext cx="4332228" cy="562469"/>
            <a:chOff x="5459955" y="4152900"/>
            <a:chExt cx="4332228" cy="56246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290FC8E-D692-4FF6-A562-41E214271CD9}"/>
                </a:ext>
              </a:extLst>
            </p:cNvPr>
            <p:cNvSpPr/>
            <p:nvPr/>
          </p:nvSpPr>
          <p:spPr>
            <a:xfrm>
              <a:off x="5459955" y="4152900"/>
              <a:ext cx="433222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A0973-4B30-409F-A540-D54B77E66CDF}"/>
                </a:ext>
              </a:extLst>
            </p:cNvPr>
            <p:cNvSpPr txBox="1"/>
            <p:nvPr/>
          </p:nvSpPr>
          <p:spPr>
            <a:xfrm>
              <a:off x="5810491" y="4172524"/>
              <a:ext cx="2858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Dễ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mặc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hơn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98A00AF-52FD-4E21-9C93-D37AB2DDC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75" y="995423"/>
            <a:ext cx="7076751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9F32A3-E4E8-413D-B916-979B9981BB60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FBB81-84F7-426D-ABFA-B39F43AF3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EB0317-9F38-445B-A684-8EC28BD7AB8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8EB42-FFB5-4C11-8A36-099B2AAB1C06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A35182-930F-480D-95FE-EC20B27240DF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B2BE81-2801-49AF-AE58-4BA55747AE3E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51226-7C77-4550-8B9F-EB9507E5FA82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CAB1D81-8A74-46E5-8353-3C3B4DF06159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065B-3470-4D86-A463-6239C76CEA1B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1960s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F125D-3BD4-42E0-A806-818D9067CC24}"/>
              </a:ext>
            </a:extLst>
          </p:cNvPr>
          <p:cNvGrpSpPr/>
          <p:nvPr/>
        </p:nvGrpSpPr>
        <p:grpSpPr>
          <a:xfrm>
            <a:off x="-258223" y="2859340"/>
            <a:ext cx="5339227" cy="562469"/>
            <a:chOff x="5332631" y="4152900"/>
            <a:chExt cx="5339227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B46BA4-8418-4A61-B984-FFDFF8E27A1D}"/>
                </a:ext>
              </a:extLst>
            </p:cNvPr>
            <p:cNvSpPr/>
            <p:nvPr/>
          </p:nvSpPr>
          <p:spPr>
            <a:xfrm>
              <a:off x="5332631" y="4152900"/>
              <a:ext cx="533922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48E9A-4673-43F3-BB34-9B20B78B1B78}"/>
                </a:ext>
              </a:extLst>
            </p:cNvPr>
            <p:cNvSpPr txBox="1"/>
            <p:nvPr/>
          </p:nvSpPr>
          <p:spPr>
            <a:xfrm>
              <a:off x="5625297" y="4172524"/>
              <a:ext cx="4224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mini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ra </a:t>
              </a:r>
              <a:r>
                <a:rPr lang="en-US" sz="2800" dirty="0" err="1">
                  <a:solidFill>
                    <a:schemeClr val="bg1"/>
                  </a:solidFill>
                </a:rPr>
                <a:t>đời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217D2C-398E-4068-A316-3DA15528A570}"/>
              </a:ext>
            </a:extLst>
          </p:cNvPr>
          <p:cNvGrpSpPr/>
          <p:nvPr/>
        </p:nvGrpSpPr>
        <p:grpSpPr>
          <a:xfrm>
            <a:off x="-258223" y="3609184"/>
            <a:ext cx="5258205" cy="562469"/>
            <a:chOff x="5425228" y="4199199"/>
            <a:chExt cx="5258205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01BCEA-D054-46C4-B31F-D117208F816D}"/>
                </a:ext>
              </a:extLst>
            </p:cNvPr>
            <p:cNvSpPr/>
            <p:nvPr/>
          </p:nvSpPr>
          <p:spPr>
            <a:xfrm>
              <a:off x="5425228" y="4199199"/>
              <a:ext cx="525820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B1690-D732-4E2E-AC64-49B5B13D2E0D}"/>
                </a:ext>
              </a:extLst>
            </p:cNvPr>
            <p:cNvSpPr txBox="1"/>
            <p:nvPr/>
          </p:nvSpPr>
          <p:spPr>
            <a:xfrm>
              <a:off x="5752618" y="4218823"/>
              <a:ext cx="3680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Vấp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chỉ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trích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 descr="A close up of a statue&#10;&#10;Description automatically generated">
            <a:extLst>
              <a:ext uri="{FF2B5EF4-FFF2-40B4-BE49-F238E27FC236}">
                <a16:creationId xmlns:a16="http://schemas.microsoft.com/office/drawing/2014/main" id="{AC21136D-E93D-402C-B0CD-9CAA816FE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17" y="61509"/>
            <a:ext cx="4489610" cy="67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A26BFB-A848-4C8D-BA39-85160C7EEFCC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C3BF0-AFFD-428F-A106-41A195EF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4622F5-ECA8-4CC7-88DC-84CE32E5E9F7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AAF349-CA1E-4B62-B3D2-65833BAC2E89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E3D245-BD97-4D64-A44F-671155D596D8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5241C-2A8A-4A05-A5E0-69BC472565A9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9B5651-931B-49B6-8951-F844B34FCCCA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DE4B34-3740-4A88-AF20-6A078964E89B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488EA0-79B8-430C-888D-56C8C073E95B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1970s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E7D39E-C245-40EE-B621-137BCB1BF5AC}"/>
              </a:ext>
            </a:extLst>
          </p:cNvPr>
          <p:cNvGrpSpPr/>
          <p:nvPr/>
        </p:nvGrpSpPr>
        <p:grpSpPr>
          <a:xfrm>
            <a:off x="-258223" y="2866531"/>
            <a:ext cx="3487277" cy="562469"/>
            <a:chOff x="5170586" y="4083452"/>
            <a:chExt cx="3487277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BDF99F-AE05-4C2C-A153-868B1C6CA34C}"/>
                </a:ext>
              </a:extLst>
            </p:cNvPr>
            <p:cNvSpPr/>
            <p:nvPr/>
          </p:nvSpPr>
          <p:spPr>
            <a:xfrm>
              <a:off x="5170586" y="4083452"/>
              <a:ext cx="348727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166D73-A656-499A-8EEB-712D06CEE968}"/>
                </a:ext>
              </a:extLst>
            </p:cNvPr>
            <p:cNvSpPr txBox="1"/>
            <p:nvPr/>
          </p:nvSpPr>
          <p:spPr>
            <a:xfrm>
              <a:off x="5521123" y="4103076"/>
              <a:ext cx="2106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Lấy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lại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vị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D9762-B796-4DF9-8E31-5EC858F4FDBF}"/>
              </a:ext>
            </a:extLst>
          </p:cNvPr>
          <p:cNvGrpSpPr/>
          <p:nvPr/>
        </p:nvGrpSpPr>
        <p:grpSpPr>
          <a:xfrm>
            <a:off x="-258223" y="3605588"/>
            <a:ext cx="6909527" cy="562469"/>
            <a:chOff x="5263182" y="4314331"/>
            <a:chExt cx="6909527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DD7D79-697C-4E56-9EA8-A7251B8707D0}"/>
                </a:ext>
              </a:extLst>
            </p:cNvPr>
            <p:cNvSpPr/>
            <p:nvPr/>
          </p:nvSpPr>
          <p:spPr>
            <a:xfrm>
              <a:off x="5263182" y="4314331"/>
              <a:ext cx="690952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F1A5C2-5102-46FA-9B2C-FD7CAEB00798}"/>
                </a:ext>
              </a:extLst>
            </p:cNvPr>
            <p:cNvSpPr txBox="1"/>
            <p:nvPr/>
          </p:nvSpPr>
          <p:spPr>
            <a:xfrm>
              <a:off x="5497975" y="4330431"/>
              <a:ext cx="6041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Mang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lịch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thiệp</a:t>
              </a:r>
              <a:r>
                <a:rPr lang="en-US" sz="2800" dirty="0">
                  <a:solidFill>
                    <a:schemeClr val="bg1"/>
                  </a:solidFill>
                </a:rPr>
                <a:t>, sang </a:t>
              </a:r>
              <a:r>
                <a:rPr lang="en-US" sz="2800" dirty="0" err="1">
                  <a:solidFill>
                    <a:schemeClr val="bg1"/>
                  </a:solidFill>
                </a:rPr>
                <a:t>trọng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CD2319-A20D-4B31-977E-FE862E6A29A3}"/>
              </a:ext>
            </a:extLst>
          </p:cNvPr>
          <p:cNvGrpSpPr/>
          <p:nvPr/>
        </p:nvGrpSpPr>
        <p:grpSpPr>
          <a:xfrm>
            <a:off x="-258223" y="4321517"/>
            <a:ext cx="5709618" cy="562469"/>
            <a:chOff x="4696024" y="4344645"/>
            <a:chExt cx="5709618" cy="5624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2883E1A-9ADD-4414-86D5-B540AA10E03A}"/>
                </a:ext>
              </a:extLst>
            </p:cNvPr>
            <p:cNvSpPr/>
            <p:nvPr/>
          </p:nvSpPr>
          <p:spPr>
            <a:xfrm>
              <a:off x="4696024" y="4344645"/>
              <a:ext cx="570961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3492F-7982-4E1A-933E-68E14DCE549B}"/>
                </a:ext>
              </a:extLst>
            </p:cNvPr>
            <p:cNvSpPr txBox="1"/>
            <p:nvPr/>
          </p:nvSpPr>
          <p:spPr>
            <a:xfrm>
              <a:off x="4942390" y="4368782"/>
              <a:ext cx="4629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Hình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thành</a:t>
              </a:r>
              <a:r>
                <a:rPr lang="en-US" sz="2800" dirty="0">
                  <a:solidFill>
                    <a:schemeClr val="bg1"/>
                  </a:solidFill>
                </a:rPr>
                <a:t> 6 </a:t>
              </a:r>
              <a:r>
                <a:rPr lang="en-US" sz="2800" dirty="0" err="1">
                  <a:solidFill>
                    <a:schemeClr val="bg1"/>
                  </a:solidFill>
                </a:rPr>
                <a:t>kiểu</a:t>
              </a:r>
              <a:r>
                <a:rPr lang="en-US" sz="2800" dirty="0">
                  <a:solidFill>
                    <a:schemeClr val="bg1"/>
                  </a:solidFill>
                </a:rPr>
                <a:t> ở </a:t>
              </a:r>
              <a:r>
                <a:rPr lang="en-US" sz="2800" dirty="0" err="1">
                  <a:solidFill>
                    <a:schemeClr val="bg1"/>
                  </a:solidFill>
                </a:rPr>
                <a:t>Đài</a:t>
              </a:r>
              <a:r>
                <a:rPr lang="en-US" sz="2800" dirty="0">
                  <a:solidFill>
                    <a:schemeClr val="bg1"/>
                  </a:solidFill>
                </a:rPr>
                <a:t> Loan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 descr="A person sitting on a chair&#10;&#10;Description automatically generated">
            <a:extLst>
              <a:ext uri="{FF2B5EF4-FFF2-40B4-BE49-F238E27FC236}">
                <a16:creationId xmlns:a16="http://schemas.microsoft.com/office/drawing/2014/main" id="{A8C01494-4C21-4790-AE1A-F0D9EE5C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1" y="237308"/>
            <a:ext cx="4432905" cy="63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2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5A081B-E7F8-4A85-8D67-3363B222E510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152936-7E3F-47D9-B6D6-D6158CF29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ABEBA2-CEF0-4E6B-B774-2F20A6781EF8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081F02-C2B8-4FFE-837A-978F8810C49F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D3E686B-31D7-4CFA-B55C-170939F76303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2B3607-41A0-4E6E-BB1C-C9C280C478E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F26DB3-65BB-4FE7-A522-835C0C0FD34E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C645372-1C7F-48EC-9019-092B3402B40E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C69F94-9BAF-4BF8-9B65-95AF0ED1F8C3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1980s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EBEC5D-0660-4FDD-8989-871C2A46E8C0}"/>
              </a:ext>
            </a:extLst>
          </p:cNvPr>
          <p:cNvGrpSpPr/>
          <p:nvPr/>
        </p:nvGrpSpPr>
        <p:grpSpPr>
          <a:xfrm>
            <a:off x="-258223" y="2890549"/>
            <a:ext cx="5096718" cy="562469"/>
            <a:chOff x="6096001" y="2859340"/>
            <a:chExt cx="5096718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6B0511-500B-4AE8-A2EB-BC496B206A72}"/>
                </a:ext>
              </a:extLst>
            </p:cNvPr>
            <p:cNvSpPr/>
            <p:nvPr/>
          </p:nvSpPr>
          <p:spPr>
            <a:xfrm>
              <a:off x="6096001" y="2859340"/>
              <a:ext cx="509671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4795BC-88DC-4D05-932A-244D5CD779B8}"/>
                </a:ext>
              </a:extLst>
            </p:cNvPr>
            <p:cNvSpPr txBox="1"/>
            <p:nvPr/>
          </p:nvSpPr>
          <p:spPr>
            <a:xfrm>
              <a:off x="6423392" y="2878964"/>
              <a:ext cx="3784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tân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E45A31-F913-4853-9B5E-A096726D034B}"/>
              </a:ext>
            </a:extLst>
          </p:cNvPr>
          <p:cNvGrpSpPr/>
          <p:nvPr/>
        </p:nvGrpSpPr>
        <p:grpSpPr>
          <a:xfrm>
            <a:off x="-258223" y="3593579"/>
            <a:ext cx="7142949" cy="562469"/>
            <a:chOff x="4072919" y="3929860"/>
            <a:chExt cx="7142949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70BDECB-BAA8-4DA5-B83A-135D534E24C8}"/>
                </a:ext>
              </a:extLst>
            </p:cNvPr>
            <p:cNvSpPr/>
            <p:nvPr/>
          </p:nvSpPr>
          <p:spPr>
            <a:xfrm>
              <a:off x="4072919" y="3929860"/>
              <a:ext cx="7142949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F466AB-160A-48F0-A277-A94DA2C9982E}"/>
                </a:ext>
              </a:extLst>
            </p:cNvPr>
            <p:cNvSpPr txBox="1"/>
            <p:nvPr/>
          </p:nvSpPr>
          <p:spPr>
            <a:xfrm>
              <a:off x="4363655" y="3949484"/>
              <a:ext cx="6296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Trở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nên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nổi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tiếng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hơn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ngoài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nước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3D22282-4892-42DD-BA55-A698C471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67" y="720739"/>
            <a:ext cx="5501833" cy="59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2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280FCF-BD31-4098-9E53-3CC8DB65397D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1889A6-B509-4E0A-84A9-86C66DB1B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936CBD-190E-4904-9A00-578CD194A50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2281E3-7B52-4649-92EE-7399546121D6}"/>
              </a:ext>
            </a:extLst>
          </p:cNvPr>
          <p:cNvGrpSpPr/>
          <p:nvPr/>
        </p:nvGrpSpPr>
        <p:grpSpPr>
          <a:xfrm>
            <a:off x="-252155" y="885331"/>
            <a:ext cx="4361167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5EFD2D-3212-40FF-ABDD-5099F911253C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07A733-276B-440E-A32E-3909C8847DC2}"/>
                </a:ext>
              </a:extLst>
            </p:cNvPr>
            <p:cNvSpPr txBox="1"/>
            <p:nvPr/>
          </p:nvSpPr>
          <p:spPr>
            <a:xfrm>
              <a:off x="5656162" y="1875931"/>
              <a:ext cx="1916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 </a:t>
              </a:r>
              <a:r>
                <a:rPr lang="en-US" sz="2800" dirty="0" err="1">
                  <a:solidFill>
                    <a:schemeClr val="bg1"/>
                  </a:solidFill>
                </a:rPr>
                <a:t>đến</a:t>
              </a:r>
              <a:r>
                <a:rPr lang="en-US" sz="2800" dirty="0">
                  <a:solidFill>
                    <a:schemeClr val="bg1"/>
                  </a:solidFill>
                </a:rPr>
                <a:t> nay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71F21B-1CCC-4B43-BDDF-81232E9B3894}"/>
              </a:ext>
            </a:extLst>
          </p:cNvPr>
          <p:cNvGrpSpPr/>
          <p:nvPr/>
        </p:nvGrpSpPr>
        <p:grpSpPr>
          <a:xfrm>
            <a:off x="-252155" y="1789681"/>
            <a:ext cx="12192000" cy="562469"/>
            <a:chOff x="3016449" y="3929860"/>
            <a:chExt cx="8129971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B41EB8-620B-4C9A-B0FE-0DB5F7DFD2AA}"/>
                </a:ext>
              </a:extLst>
            </p:cNvPr>
            <p:cNvSpPr/>
            <p:nvPr/>
          </p:nvSpPr>
          <p:spPr>
            <a:xfrm>
              <a:off x="3016449" y="3929860"/>
              <a:ext cx="812997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517C22-78C2-42BD-9A0E-E4EFB3A686F0}"/>
                </a:ext>
              </a:extLst>
            </p:cNvPr>
            <p:cNvSpPr txBox="1"/>
            <p:nvPr/>
          </p:nvSpPr>
          <p:spPr>
            <a:xfrm>
              <a:off x="3414530" y="3949484"/>
              <a:ext cx="7083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Trở</a:t>
              </a:r>
              <a:r>
                <a:rPr lang="en-US" sz="2800" dirty="0"/>
                <a:t> </a:t>
              </a:r>
              <a:r>
                <a:rPr lang="en-US" sz="2800" dirty="0" err="1"/>
                <a:t>thành</a:t>
              </a:r>
              <a:r>
                <a:rPr lang="en-US" sz="2800" dirty="0"/>
                <a:t> </a:t>
              </a:r>
              <a:r>
                <a:rPr lang="en-US" sz="2800" dirty="0" err="1"/>
                <a:t>thành</a:t>
              </a:r>
              <a:r>
                <a:rPr lang="en-US" sz="2800" dirty="0"/>
                <a:t> </a:t>
              </a:r>
              <a:r>
                <a:rPr lang="en-US" sz="2800" dirty="0" err="1"/>
                <a:t>trang</a:t>
              </a:r>
              <a:r>
                <a:rPr lang="en-US" sz="2800" dirty="0"/>
                <a:t> </a:t>
              </a:r>
              <a:r>
                <a:rPr lang="en-US" sz="2800" dirty="0" err="1"/>
                <a:t>phục</a:t>
              </a:r>
              <a:r>
                <a:rPr lang="en-US" sz="2800" dirty="0"/>
                <a:t> </a:t>
              </a:r>
              <a:r>
                <a:rPr lang="en-US" sz="2800" dirty="0" err="1"/>
                <a:t>trong</a:t>
              </a:r>
              <a:r>
                <a:rPr lang="en-US" sz="2800" dirty="0"/>
                <a:t> </a:t>
              </a:r>
              <a:r>
                <a:rPr lang="en-US" sz="2800" dirty="0" err="1"/>
                <a:t>những</a:t>
              </a:r>
              <a:r>
                <a:rPr lang="en-US" sz="2800" dirty="0"/>
                <a:t> </a:t>
              </a:r>
              <a:r>
                <a:rPr lang="en-US" sz="2800" dirty="0" err="1"/>
                <a:t>dịp</a:t>
              </a:r>
              <a:r>
                <a:rPr lang="en-US" sz="2800" dirty="0"/>
                <a:t> </a:t>
              </a:r>
              <a:r>
                <a:rPr lang="en-US" sz="2800" dirty="0" err="1"/>
                <a:t>lễ</a:t>
              </a:r>
              <a:r>
                <a:rPr lang="en-US" sz="2800" dirty="0"/>
                <a:t>, </a:t>
              </a:r>
              <a:r>
                <a:rPr lang="en-US" sz="2800" dirty="0" err="1"/>
                <a:t>trên</a:t>
              </a:r>
              <a:r>
                <a:rPr lang="en-US" sz="2800" dirty="0"/>
                <a:t> </a:t>
              </a:r>
              <a:r>
                <a:rPr lang="en-US" sz="2800" dirty="0" err="1"/>
                <a:t>đấu</a:t>
              </a:r>
              <a:r>
                <a:rPr lang="en-US" sz="2800" dirty="0"/>
                <a:t> </a:t>
              </a:r>
              <a:r>
                <a:rPr lang="en-US" sz="2800" dirty="0" err="1"/>
                <a:t>trường</a:t>
              </a:r>
              <a:r>
                <a:rPr lang="en-US" sz="2800" dirty="0"/>
                <a:t> </a:t>
              </a:r>
              <a:r>
                <a:rPr lang="en-US" sz="2800" dirty="0" err="1"/>
                <a:t>quốc</a:t>
              </a:r>
              <a:r>
                <a:rPr lang="en-US" sz="2800" dirty="0"/>
                <a:t> </a:t>
              </a:r>
              <a:r>
                <a:rPr lang="en-US" sz="2800" dirty="0" err="1"/>
                <a:t>tế</a:t>
              </a:r>
              <a:endParaRPr lang="vi-VN" sz="2800" dirty="0" err="1"/>
            </a:p>
          </p:txBody>
        </p:sp>
      </p:grpSp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B2FCCBC-23C3-467C-ABE4-D29CCE17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" y="1177270"/>
            <a:ext cx="11931011" cy="55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1804" y="695670"/>
            <a:ext cx="6629400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III. Ý NGHĨA VÀ ĐẠO LÀM NGƯỜI THÔNG QUA HÌNH ẢNH SƯỜN XÁM</a:t>
            </a:r>
          </a:p>
        </p:txBody>
      </p:sp>
      <p:sp>
        <p:nvSpPr>
          <p:cNvPr id="4" name="Freeform 3"/>
          <p:cNvSpPr/>
          <p:nvPr/>
        </p:nvSpPr>
        <p:spPr>
          <a:xfrm>
            <a:off x="3975615" y="2111615"/>
            <a:ext cx="3973597" cy="1226344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22000">
                <a:schemeClr val="accent5">
                  <a:lumMod val="75000"/>
                </a:schemeClr>
              </a:gs>
              <a:gs pos="61000">
                <a:schemeClr val="accent5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68" name="Group 6"/>
          <p:cNvGrpSpPr>
            <a:grpSpLocks/>
          </p:cNvGrpSpPr>
          <p:nvPr/>
        </p:nvGrpSpPr>
        <p:grpSpPr bwMode="auto">
          <a:xfrm>
            <a:off x="7537387" y="1893646"/>
            <a:ext cx="496491" cy="1360885"/>
            <a:chOff x="4476750" y="1056604"/>
            <a:chExt cx="661988" cy="1815184"/>
          </a:xfrm>
        </p:grpSpPr>
        <p:sp>
          <p:nvSpPr>
            <p:cNvPr id="5" name="Freeform 4"/>
            <p:cNvSpPr/>
            <p:nvPr/>
          </p:nvSpPr>
          <p:spPr>
            <a:xfrm>
              <a:off x="4476750" y="1166183"/>
              <a:ext cx="661988" cy="1705605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4648200" y="1056604"/>
              <a:ext cx="400051" cy="166750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Freeform 82"/>
          <p:cNvSpPr/>
          <p:nvPr/>
        </p:nvSpPr>
        <p:spPr>
          <a:xfrm>
            <a:off x="3975619" y="4023288"/>
            <a:ext cx="445840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22000">
                <a:schemeClr val="accent3">
                  <a:lumMod val="75000"/>
                </a:schemeClr>
              </a:gs>
              <a:gs pos="61000">
                <a:schemeClr val="accent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72" name="Group 83"/>
          <p:cNvGrpSpPr>
            <a:grpSpLocks/>
          </p:cNvGrpSpPr>
          <p:nvPr/>
        </p:nvGrpSpPr>
        <p:grpSpPr bwMode="auto">
          <a:xfrm>
            <a:off x="8196297" y="3827100"/>
            <a:ext cx="297656" cy="1360884"/>
            <a:chOff x="4476750" y="1056604"/>
            <a:chExt cx="661988" cy="1815184"/>
          </a:xfrm>
        </p:grpSpPr>
        <p:sp>
          <p:nvSpPr>
            <p:cNvPr id="85" name="Freeform 84"/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73" name="TextBox 86"/>
          <p:cNvSpPr txBox="1">
            <a:spLocks noChangeArrowheads="1"/>
          </p:cNvSpPr>
          <p:nvPr/>
        </p:nvSpPr>
        <p:spPr bwMode="auto">
          <a:xfrm>
            <a:off x="3036996" y="2417421"/>
            <a:ext cx="819455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5" name="TextBox 88"/>
          <p:cNvSpPr txBox="1">
            <a:spLocks noChangeArrowheads="1"/>
          </p:cNvSpPr>
          <p:nvPr/>
        </p:nvSpPr>
        <p:spPr bwMode="auto">
          <a:xfrm>
            <a:off x="3036995" y="4279202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E6B91E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6B91E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6" name="Rectangle 89"/>
          <p:cNvSpPr>
            <a:spLocks noChangeArrowheads="1"/>
          </p:cNvSpPr>
          <p:nvPr/>
        </p:nvSpPr>
        <p:spPr bwMode="auto">
          <a:xfrm>
            <a:off x="4239128" y="2540120"/>
            <a:ext cx="3034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Ý NGHĨA CỦA SƯỜN XÁM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BFBB70B-BA0B-4FB1-9290-2BC4F933F3E7}"/>
              </a:ext>
            </a:extLst>
          </p:cNvPr>
          <p:cNvSpPr txBox="1"/>
          <p:nvPr/>
        </p:nvSpPr>
        <p:spPr>
          <a:xfrm>
            <a:off x="4194467" y="4279269"/>
            <a:ext cx="368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ĐẠO LÀM NGƯỜI THÔNG QUA HÌNH ẢNH SƯỜN XÁM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3" grpId="0" animBg="1"/>
      <p:bldP spid="11273" grpId="0"/>
      <p:bldP spid="11275" grpId="0"/>
      <p:bldP spid="11276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81000">
              <a:schemeClr val="bg1"/>
            </a:gs>
            <a:gs pos="905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3EE7C99D-CB8A-4982-AD75-5D3BE43B5B9D}"/>
              </a:ext>
            </a:extLst>
          </p:cNvPr>
          <p:cNvSpPr txBox="1"/>
          <p:nvPr/>
        </p:nvSpPr>
        <p:spPr>
          <a:xfrm>
            <a:off x="1785518" y="3696349"/>
            <a:ext cx="4672887" cy="20313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Trải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dài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triển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tượng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đặc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biệt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tương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cuộc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nghệ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thuật,đồng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tỏa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tầm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nhìn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quyến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giới,thể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sang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trọng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D3F6B419-2107-4379-AE38-FC8647677BD9}"/>
              </a:ext>
            </a:extLst>
          </p:cNvPr>
          <p:cNvGrpSpPr/>
          <p:nvPr/>
        </p:nvGrpSpPr>
        <p:grpSpPr>
          <a:xfrm>
            <a:off x="1524004" y="12928"/>
            <a:ext cx="5848653" cy="1095153"/>
            <a:chOff x="1236663" y="1219200"/>
            <a:chExt cx="6519862" cy="1010428"/>
          </a:xfrm>
        </p:grpSpPr>
        <p:grpSp>
          <p:nvGrpSpPr>
            <p:cNvPr id="9" name="Group 1">
              <a:extLst>
                <a:ext uri="{FF2B5EF4-FFF2-40B4-BE49-F238E27FC236}">
                  <a16:creationId xmlns:a16="http://schemas.microsoft.com/office/drawing/2014/main" id="{23C5C6F0-44E5-44DB-A760-C02CBDA557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16" name="Freeform 61">
                <a:extLst>
                  <a:ext uri="{FF2B5EF4-FFF2-40B4-BE49-F238E27FC236}">
                    <a16:creationId xmlns:a16="http://schemas.microsoft.com/office/drawing/2014/main" id="{3203C446-48EC-466E-81BE-755884555142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62">
                <a:extLst>
                  <a:ext uri="{FF2B5EF4-FFF2-40B4-BE49-F238E27FC236}">
                    <a16:creationId xmlns:a16="http://schemas.microsoft.com/office/drawing/2014/main" id="{25DFC86A-17C6-44B4-9AAA-E8D3EE1290D0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FFDB93"/>
                </a:solidFill>
                <a:prstDash val="dash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EDF1AE27-7ADB-4C82-8A17-A28A7851D6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8525" y="1219200"/>
              <a:ext cx="4651375" cy="1010428"/>
              <a:chOff x="2671148" y="1311915"/>
              <a:chExt cx="3938587" cy="1011238"/>
            </a:xfrm>
          </p:grpSpPr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4F65739D-68CA-443D-8125-18E4A1704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ounded Rectangle 60">
                <a:extLst>
                  <a:ext uri="{FF2B5EF4-FFF2-40B4-BE49-F238E27FC236}">
                    <a16:creationId xmlns:a16="http://schemas.microsoft.com/office/drawing/2014/main" id="{94B1A899-73DF-4933-BEE2-9C7360EE21F3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 cap="flat" cmpd="sng" algn="ctr">
                <a:solidFill>
                  <a:srgbClr val="996633"/>
                </a:solidFill>
                <a:prstDash val="dash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54">
              <a:extLst>
                <a:ext uri="{FF2B5EF4-FFF2-40B4-BE49-F238E27FC236}">
                  <a16:creationId xmlns:a16="http://schemas.microsoft.com/office/drawing/2014/main" id="{D04EB215-5686-4A72-A802-2E18024EA8F4}"/>
                </a:ext>
              </a:extLst>
            </p:cNvPr>
            <p:cNvSpPr txBox="1"/>
            <p:nvPr/>
          </p:nvSpPr>
          <p:spPr>
            <a:xfrm>
              <a:off x="2340205" y="1488421"/>
              <a:ext cx="4362595" cy="426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1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. Ý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nghĩa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của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941763A-9560-4747-9609-DE69A2747A4A}"/>
              </a:ext>
            </a:extLst>
          </p:cNvPr>
          <p:cNvSpPr txBox="1"/>
          <p:nvPr/>
        </p:nvSpPr>
        <p:spPr>
          <a:xfrm>
            <a:off x="1785517" y="1534982"/>
            <a:ext cx="4672887" cy="1754326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tiêu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Khi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nhắc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luôn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nghĩ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bảo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thủ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lập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kiến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cũng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mọi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khía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kiến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​​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cầm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54D8B4C-E1E5-4B28-BB41-B1B534FE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3903" y="709960"/>
            <a:ext cx="4392895" cy="5972777"/>
          </a:xfrm>
          <a:prstGeom prst="rect">
            <a:avLst/>
          </a:prstGeom>
        </p:spPr>
      </p:pic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98A8A695-42C1-4095-BB24-152664732E80}"/>
              </a:ext>
            </a:extLst>
          </p:cNvPr>
          <p:cNvSpPr/>
          <p:nvPr/>
        </p:nvSpPr>
        <p:spPr>
          <a:xfrm>
            <a:off x="1976763" y="1679142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B1CB6AF9-2931-40B3-A364-31220A104003}"/>
              </a:ext>
            </a:extLst>
          </p:cNvPr>
          <p:cNvSpPr/>
          <p:nvPr/>
        </p:nvSpPr>
        <p:spPr>
          <a:xfrm>
            <a:off x="2030029" y="3845441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22232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3" grpId="0" animBg="1"/>
      <p:bldP spid="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81000">
              <a:schemeClr val="bg1"/>
            </a:gs>
            <a:gs pos="905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5B1F4B5-EA1E-4B46-A662-6480F12A45DD}"/>
              </a:ext>
            </a:extLst>
          </p:cNvPr>
          <p:cNvSpPr txBox="1"/>
          <p:nvPr/>
        </p:nvSpPr>
        <p:spPr>
          <a:xfrm>
            <a:off x="1810723" y="2992759"/>
            <a:ext cx="457974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giữa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giới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3E250B6-7AA8-4317-B16F-43F68C56178A}"/>
              </a:ext>
            </a:extLst>
          </p:cNvPr>
          <p:cNvSpPr txBox="1"/>
          <p:nvPr/>
        </p:nvSpPr>
        <p:spPr>
          <a:xfrm>
            <a:off x="1810723" y="4315725"/>
            <a:ext cx="457974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0FA134B-4FF3-40C4-A205-5A03E068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733" y="832103"/>
            <a:ext cx="4579748" cy="5866109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DD088FF-4642-4CD3-A6D0-B769A1C3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3" y="0"/>
            <a:ext cx="5846571" cy="1012024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CBC513F-21BD-4187-A8AA-00FAD3F8362F}"/>
              </a:ext>
            </a:extLst>
          </p:cNvPr>
          <p:cNvSpPr txBox="1"/>
          <p:nvPr/>
        </p:nvSpPr>
        <p:spPr>
          <a:xfrm>
            <a:off x="1810723" y="1392789"/>
            <a:ext cx="457974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C283B03-78B2-494D-8531-C1E2515AD8F1}"/>
              </a:ext>
            </a:extLst>
          </p:cNvPr>
          <p:cNvSpPr/>
          <p:nvPr/>
        </p:nvSpPr>
        <p:spPr>
          <a:xfrm>
            <a:off x="2032991" y="3142812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EAE5275-964C-497B-9C66-45129E8B1F30}"/>
              </a:ext>
            </a:extLst>
          </p:cNvPr>
          <p:cNvSpPr/>
          <p:nvPr/>
        </p:nvSpPr>
        <p:spPr>
          <a:xfrm>
            <a:off x="2032991" y="4477311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4428B0D-880B-4ED5-A910-4FE52E88E675}"/>
              </a:ext>
            </a:extLst>
          </p:cNvPr>
          <p:cNvSpPr/>
          <p:nvPr/>
        </p:nvSpPr>
        <p:spPr>
          <a:xfrm>
            <a:off x="2032991" y="1542265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200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3" grpId="0" animBg="1"/>
      <p:bldP spid="4" grpId="0" animBg="1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0">
              <a:schemeClr val="bg1"/>
            </a:gs>
            <a:gs pos="1000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7">
            <a:extLst>
              <a:ext uri="{FF2B5EF4-FFF2-40B4-BE49-F238E27FC236}">
                <a16:creationId xmlns:a16="http://schemas.microsoft.com/office/drawing/2014/main" id="{CC82D34B-932A-4B02-81F9-AA22D3ED7A1C}"/>
              </a:ext>
            </a:extLst>
          </p:cNvPr>
          <p:cNvGrpSpPr/>
          <p:nvPr/>
        </p:nvGrpSpPr>
        <p:grpSpPr>
          <a:xfrm>
            <a:off x="2458367" y="26703"/>
            <a:ext cx="6519863" cy="988705"/>
            <a:chOff x="1236663" y="1218810"/>
            <a:chExt cx="6519862" cy="1010428"/>
          </a:xfrm>
        </p:grpSpPr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DF8AB5FA-8D27-49D2-9F19-10451C8EE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19374F63-C58E-49E0-A449-B0488D20975B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62">
                <a:extLst>
                  <a:ext uri="{FF2B5EF4-FFF2-40B4-BE49-F238E27FC236}">
                    <a16:creationId xmlns:a16="http://schemas.microsoft.com/office/drawing/2014/main" id="{102DDEFF-679B-44D2-9F62-272ECB1B6C85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>
                <a:solidFill>
                  <a:srgbClr val="FFDB9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6">
              <a:extLst>
                <a:ext uri="{FF2B5EF4-FFF2-40B4-BE49-F238E27FC236}">
                  <a16:creationId xmlns:a16="http://schemas.microsoft.com/office/drawing/2014/main" id="{6165F55C-A6C5-401C-B8B2-06D8C7925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6" y="1218810"/>
              <a:ext cx="4651375" cy="1010428"/>
              <a:chOff x="2673164" y="1311526"/>
              <a:chExt cx="3938587" cy="1011238"/>
            </a:xfrm>
          </p:grpSpPr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8A9AEEFA-01AB-463C-988D-CA3ED8B9E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4" y="1311526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Rounded Rectangle 60">
                <a:extLst>
                  <a:ext uri="{FF2B5EF4-FFF2-40B4-BE49-F238E27FC236}">
                    <a16:creationId xmlns:a16="http://schemas.microsoft.com/office/drawing/2014/main" id="{1D235A8E-60C6-4249-87F2-E899072A66F8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78F6E905-B6FB-4934-BDDE-2ACEB92A9D6B}"/>
                </a:ext>
              </a:extLst>
            </p:cNvPr>
            <p:cNvSpPr txBox="1"/>
            <p:nvPr/>
          </p:nvSpPr>
          <p:spPr>
            <a:xfrm>
              <a:off x="2276475" y="1323999"/>
              <a:ext cx="4264561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Đạo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làm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người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thông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qua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hình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ảnh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0" name="Picture 13">
            <a:extLst>
              <a:ext uri="{FF2B5EF4-FFF2-40B4-BE49-F238E27FC236}">
                <a16:creationId xmlns:a16="http://schemas.microsoft.com/office/drawing/2014/main" id="{E1D2AFEF-D099-4E2F-A105-8A886B4B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7195" y="4307572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Hình chữ nhật góc tròn 21">
            <a:extLst>
              <a:ext uri="{FF2B5EF4-FFF2-40B4-BE49-F238E27FC236}">
                <a16:creationId xmlns:a16="http://schemas.microsoft.com/office/drawing/2014/main" id="{876534D9-50C4-4CE5-8B38-FE8A9D0563A5}"/>
              </a:ext>
            </a:extLst>
          </p:cNvPr>
          <p:cNvSpPr/>
          <p:nvPr/>
        </p:nvSpPr>
        <p:spPr>
          <a:xfrm>
            <a:off x="1876492" y="2101284"/>
            <a:ext cx="3429403" cy="9887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 cap="flat" cmpd="sng" algn="ctr">
            <a:solidFill>
              <a:srgbClr val="B9CA1A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Hình chữ nhật góc tròn 19">
            <a:extLst>
              <a:ext uri="{FF2B5EF4-FFF2-40B4-BE49-F238E27FC236}">
                <a16:creationId xmlns:a16="http://schemas.microsoft.com/office/drawing/2014/main" id="{74C95F9F-C0D1-4241-A3D1-DFB22F8E7516}"/>
              </a:ext>
            </a:extLst>
          </p:cNvPr>
          <p:cNvSpPr/>
          <p:nvPr/>
        </p:nvSpPr>
        <p:spPr>
          <a:xfrm>
            <a:off x="6506233" y="2120379"/>
            <a:ext cx="3460439" cy="988705"/>
          </a:xfrm>
          <a:prstGeom prst="roundRect">
            <a:avLst/>
          </a:prstGeom>
          <a:pattFill prst="dotGrid">
            <a:fgClr>
              <a:srgbClr val="FDA023">
                <a:lumMod val="60000"/>
                <a:lumOff val="40000"/>
              </a:srgbClr>
            </a:fgClr>
            <a:bgClr>
              <a:srgbClr val="FDA023"/>
            </a:bgClr>
          </a:pattFill>
          <a:ln w="57150" cap="flat" cmpd="sng" algn="ctr">
            <a:solidFill>
              <a:srgbClr val="FDA02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Đường kết nối Thẳng 11">
            <a:extLst>
              <a:ext uri="{FF2B5EF4-FFF2-40B4-BE49-F238E27FC236}">
                <a16:creationId xmlns:a16="http://schemas.microsoft.com/office/drawing/2014/main" id="{8EBBF8EE-951A-4224-9EC7-9CFAC643F6C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591193" y="3089984"/>
            <a:ext cx="1510295" cy="1459425"/>
          </a:xfrm>
          <a:prstGeom prst="line">
            <a:avLst/>
          </a:prstGeom>
          <a:noFill/>
          <a:ln w="28575" cap="flat" cmpd="sng" algn="ctr">
            <a:solidFill>
              <a:srgbClr val="B9CA1A">
                <a:lumMod val="75000"/>
              </a:srgbClr>
            </a:solidFill>
            <a:prstDash val="sysDot"/>
          </a:ln>
          <a:effectLst/>
        </p:spPr>
      </p:cxnSp>
      <p:cxnSp>
        <p:nvCxnSpPr>
          <p:cNvPr id="26" name="Đường kết nối Thẳng 13">
            <a:extLst>
              <a:ext uri="{FF2B5EF4-FFF2-40B4-BE49-F238E27FC236}">
                <a16:creationId xmlns:a16="http://schemas.microsoft.com/office/drawing/2014/main" id="{75EED9C7-3659-4C0D-996A-3E212CB2795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1" y="3109081"/>
            <a:ext cx="2140444" cy="1516191"/>
          </a:xfrm>
          <a:prstGeom prst="line">
            <a:avLst/>
          </a:prstGeom>
          <a:noFill/>
          <a:ln w="28575" cap="flat" cmpd="sng" algn="ctr">
            <a:solidFill>
              <a:srgbClr val="EB5605"/>
            </a:solidFill>
            <a:prstDash val="sysDot"/>
          </a:ln>
          <a:effectLst/>
        </p:spPr>
      </p:cxn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1D0ED07-8716-4875-A6AC-3118BADEF961}"/>
              </a:ext>
            </a:extLst>
          </p:cNvPr>
          <p:cNvSpPr txBox="1"/>
          <p:nvPr/>
        </p:nvSpPr>
        <p:spPr>
          <a:xfrm>
            <a:off x="1991722" y="2118558"/>
            <a:ext cx="319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580D35D3-C6DB-43FE-9C1E-DA2D013D5AE0}"/>
              </a:ext>
            </a:extLst>
          </p:cNvPr>
          <p:cNvSpPr txBox="1"/>
          <p:nvPr/>
        </p:nvSpPr>
        <p:spPr>
          <a:xfrm>
            <a:off x="6595227" y="2186670"/>
            <a:ext cx="328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91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0" grpId="0"/>
      <p:bldP spid="3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ốt cuộc cả đời người là sống vì điều gì?">
            <a:extLst>
              <a:ext uri="{FF2B5EF4-FFF2-40B4-BE49-F238E27FC236}">
                <a16:creationId xmlns:a16="http://schemas.microsoft.com/office/drawing/2014/main" id="{F686BFA7-3697-4B00-9073-27925387FA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44F49-A741-4840-AECB-E1AE0942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442880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Phương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pháp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luận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nghiên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cứu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khoa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học</a:t>
            </a:r>
            <a:endParaRPr lang="en-US" sz="48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11F7D-7264-4C06-B6B9-6E401F398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663290"/>
            <a:ext cx="4444436" cy="1323314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Nhóm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75C43-038D-4C5A-8F9D-8877631961CD}"/>
              </a:ext>
            </a:extLst>
          </p:cNvPr>
          <p:cNvSpPr txBox="1"/>
          <p:nvPr/>
        </p:nvSpPr>
        <p:spPr>
          <a:xfrm>
            <a:off x="7734656" y="1015068"/>
            <a:ext cx="34000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viên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Lê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Yến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Vũ Hoàng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Tô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Mạnh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Đức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Nguyễn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Quang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Liêm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Trần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Hùng Minh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Vũ Danh Hùng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Bùi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Đức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Khanh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Lê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Đắc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Duy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Trương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Văn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Thắng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Trương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Tuấn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Huy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Nguyễn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Đình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Tuấn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2074416" y="-16241"/>
            <a:ext cx="8026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6119" y="1020452"/>
            <a:ext cx="3500748" cy="1869195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976783" y="1037472"/>
            <a:ext cx="4338685" cy="1861463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74178" y="3035569"/>
            <a:ext cx="3939731" cy="1963081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bg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39413" y="3036661"/>
            <a:ext cx="3561004" cy="1861463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5428961" y="2220569"/>
            <a:ext cx="369888" cy="647700"/>
            <a:chOff x="2057400" y="2332412"/>
            <a:chExt cx="324766" cy="5688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20620448">
            <a:off x="10293335" y="2123786"/>
            <a:ext cx="369803" cy="647785"/>
            <a:chOff x="2057400" y="2332412"/>
            <a:chExt cx="324766" cy="5688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20620448">
            <a:off x="10195919" y="4231293"/>
            <a:ext cx="369803" cy="647785"/>
            <a:chOff x="2057400" y="2332412"/>
            <a:chExt cx="324766" cy="5688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Oval 78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2166015" y="252926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 rot="21164505">
            <a:off x="5738279" y="4248365"/>
            <a:ext cx="369803" cy="647785"/>
            <a:chOff x="2057400" y="2332412"/>
            <a:chExt cx="324766" cy="5688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7" name="Oval 86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03" name="Rectangle 31"/>
          <p:cNvSpPr>
            <a:spLocks noChangeArrowheads="1"/>
          </p:cNvSpPr>
          <p:nvPr/>
        </p:nvSpPr>
        <p:spPr bwMode="auto">
          <a:xfrm>
            <a:off x="2460472" y="1599216"/>
            <a:ext cx="26658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Trong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xã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hội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phong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kiến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thân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phận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vô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cùng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thấp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kém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,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chịu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rất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nhiều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sự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bất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công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04" name="Rectangle 31"/>
          <p:cNvSpPr>
            <a:spLocks noChangeArrowheads="1"/>
          </p:cNvSpPr>
          <p:nvPr/>
        </p:nvSpPr>
        <p:spPr bwMode="auto">
          <a:xfrm>
            <a:off x="6539417" y="1519859"/>
            <a:ext cx="32844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ự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sụp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đổ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độ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phong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kiến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đã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tiền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đề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cho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trình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giải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phóng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khỏi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bình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đẳng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tại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67D4E17-CBED-435E-81C8-8FEB3DEC4138}"/>
              </a:ext>
            </a:extLst>
          </p:cNvPr>
          <p:cNvSpPr txBox="1"/>
          <p:nvPr/>
        </p:nvSpPr>
        <p:spPr>
          <a:xfrm>
            <a:off x="2004495" y="3439578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ăm 1920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tiên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ra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như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cuộc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lớn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về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Trung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Quốc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03CCEBF-0BF4-4DFF-BF1D-97951FFFC782}"/>
              </a:ext>
            </a:extLst>
          </p:cNvPr>
          <p:cNvSpPr txBox="1"/>
          <p:nvPr/>
        </p:nvSpPr>
        <p:spPr>
          <a:xfrm>
            <a:off x="7052795" y="3531373"/>
            <a:ext cx="268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Chịu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ảnh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hưởng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phương Tây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bắt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đòi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lợi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mình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7F69DD2-5D7F-4B29-BD89-68E026F24C0E}"/>
              </a:ext>
            </a:extLst>
          </p:cNvPr>
          <p:cNvSpPr/>
          <p:nvPr/>
        </p:nvSpPr>
        <p:spPr>
          <a:xfrm>
            <a:off x="4069459" y="4998652"/>
            <a:ext cx="4052991" cy="1755719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7525A42-3D48-4D84-9334-69F985E4F3EE}"/>
              </a:ext>
            </a:extLst>
          </p:cNvPr>
          <p:cNvSpPr txBox="1"/>
          <p:nvPr/>
        </p:nvSpPr>
        <p:spPr>
          <a:xfrm>
            <a:off x="4487301" y="5564629"/>
            <a:ext cx="3062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lịch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trỗi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dậy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kỷ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7" name="Group 85">
            <a:extLst>
              <a:ext uri="{FF2B5EF4-FFF2-40B4-BE49-F238E27FC236}">
                <a16:creationId xmlns:a16="http://schemas.microsoft.com/office/drawing/2014/main" id="{DF70C82B-D8CB-4064-824D-5335E7C25FB0}"/>
              </a:ext>
            </a:extLst>
          </p:cNvPr>
          <p:cNvGrpSpPr/>
          <p:nvPr/>
        </p:nvGrpSpPr>
        <p:grpSpPr>
          <a:xfrm rot="21164505">
            <a:off x="8268404" y="6085823"/>
            <a:ext cx="369803" cy="647785"/>
            <a:chOff x="2057400" y="2332412"/>
            <a:chExt cx="324766" cy="56889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8" name="Oval 86">
              <a:extLst>
                <a:ext uri="{FF2B5EF4-FFF2-40B4-BE49-F238E27FC236}">
                  <a16:creationId xmlns:a16="http://schemas.microsoft.com/office/drawing/2014/main" id="{CDDC086D-4514-497B-A0DA-CC6FAA14EE1A}"/>
                </a:ext>
              </a:extLst>
            </p:cNvPr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87">
              <a:extLst>
                <a:ext uri="{FF2B5EF4-FFF2-40B4-BE49-F238E27FC236}">
                  <a16:creationId xmlns:a16="http://schemas.microsoft.com/office/drawing/2014/main" id="{521665A5-BC47-4A75-870C-5B1259D982B3}"/>
                </a:ext>
              </a:extLst>
            </p:cNvPr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88">
              <a:extLst>
                <a:ext uri="{FF2B5EF4-FFF2-40B4-BE49-F238E27FC236}">
                  <a16:creationId xmlns:a16="http://schemas.microsoft.com/office/drawing/2014/main" id="{2ED35A06-C378-4808-81B5-7FEFD6CF1FB3}"/>
                </a:ext>
              </a:extLst>
            </p:cNvPr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2" grpId="0" animBg="1"/>
      <p:bldP spid="3" grpId="0" animBg="1"/>
      <p:bldP spid="6" grpId="0" animBg="1"/>
      <p:bldP spid="7" grpId="0" animBg="1"/>
      <p:bldP spid="8203" grpId="0"/>
      <p:bldP spid="8204" grpId="0"/>
      <p:bldP spid="10" grpId="0"/>
      <p:bldP spid="13" grpId="0"/>
      <p:bldP spid="4" grpId="0" animBg="1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2224423" y="-26599"/>
            <a:ext cx="8026000" cy="954107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695818" y="1056868"/>
            <a:ext cx="3765311" cy="1869195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957190" y="1031877"/>
            <a:ext cx="4338685" cy="1861463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74178" y="3035569"/>
            <a:ext cx="3939731" cy="1963081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bg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39413" y="3036661"/>
            <a:ext cx="3561004" cy="1861463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5428961" y="2220569"/>
            <a:ext cx="369888" cy="647700"/>
            <a:chOff x="2057400" y="2332412"/>
            <a:chExt cx="324766" cy="5688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20620448">
            <a:off x="10293335" y="2123786"/>
            <a:ext cx="369803" cy="647785"/>
            <a:chOff x="2057400" y="2332412"/>
            <a:chExt cx="324766" cy="5688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20620448">
            <a:off x="10195919" y="4231293"/>
            <a:ext cx="369803" cy="647785"/>
            <a:chOff x="2057400" y="2332412"/>
            <a:chExt cx="324766" cy="5688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Oval 78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2166015" y="252926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 rot="21164505">
            <a:off x="5738279" y="4248365"/>
            <a:ext cx="369803" cy="647785"/>
            <a:chOff x="2057400" y="2332412"/>
            <a:chExt cx="324766" cy="5688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7" name="Oval 86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03" name="Rectangle 31"/>
          <p:cNvSpPr>
            <a:spLocks noChangeArrowheads="1"/>
          </p:cNvSpPr>
          <p:nvPr/>
        </p:nvSpPr>
        <p:spPr bwMode="auto">
          <a:xfrm>
            <a:off x="6663086" y="1549685"/>
            <a:ext cx="29187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phóng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04" name="Rectangle 31"/>
          <p:cNvSpPr>
            <a:spLocks noChangeArrowheads="1"/>
          </p:cNvSpPr>
          <p:nvPr/>
        </p:nvSpPr>
        <p:spPr bwMode="auto">
          <a:xfrm>
            <a:off x="1911311" y="3688815"/>
            <a:ext cx="32844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hóa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Tây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67D4E17-CBED-435E-81C8-8FEB3DEC4138}"/>
              </a:ext>
            </a:extLst>
          </p:cNvPr>
          <p:cNvSpPr txBox="1"/>
          <p:nvPr/>
        </p:nvSpPr>
        <p:spPr>
          <a:xfrm>
            <a:off x="7013929" y="3550643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hông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đi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kín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vốn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phương Đông, hay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7F69DD2-5D7F-4B29-BD89-68E026F24C0E}"/>
              </a:ext>
            </a:extLst>
          </p:cNvPr>
          <p:cNvSpPr/>
          <p:nvPr/>
        </p:nvSpPr>
        <p:spPr>
          <a:xfrm>
            <a:off x="4069459" y="4998652"/>
            <a:ext cx="4052991" cy="1755719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7525A42-3D48-4D84-9334-69F985E4F3EE}"/>
              </a:ext>
            </a:extLst>
          </p:cNvPr>
          <p:cNvSpPr txBox="1"/>
          <p:nvPr/>
        </p:nvSpPr>
        <p:spPr>
          <a:xfrm>
            <a:off x="2182058" y="1723529"/>
            <a:ext cx="3062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còn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ẩn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chứa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ở trong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tâm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hồn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7" name="Group 85">
            <a:extLst>
              <a:ext uri="{FF2B5EF4-FFF2-40B4-BE49-F238E27FC236}">
                <a16:creationId xmlns:a16="http://schemas.microsoft.com/office/drawing/2014/main" id="{DF70C82B-D8CB-4064-824D-5335E7C25FB0}"/>
              </a:ext>
            </a:extLst>
          </p:cNvPr>
          <p:cNvGrpSpPr/>
          <p:nvPr/>
        </p:nvGrpSpPr>
        <p:grpSpPr>
          <a:xfrm rot="21164505">
            <a:off x="8268404" y="6085823"/>
            <a:ext cx="369803" cy="647785"/>
            <a:chOff x="2057400" y="2332412"/>
            <a:chExt cx="324766" cy="56889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8" name="Oval 86">
              <a:extLst>
                <a:ext uri="{FF2B5EF4-FFF2-40B4-BE49-F238E27FC236}">
                  <a16:creationId xmlns:a16="http://schemas.microsoft.com/office/drawing/2014/main" id="{CDDC086D-4514-497B-A0DA-CC6FAA14EE1A}"/>
                </a:ext>
              </a:extLst>
            </p:cNvPr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87">
              <a:extLst>
                <a:ext uri="{FF2B5EF4-FFF2-40B4-BE49-F238E27FC236}">
                  <a16:creationId xmlns:a16="http://schemas.microsoft.com/office/drawing/2014/main" id="{521665A5-BC47-4A75-870C-5B1259D982B3}"/>
                </a:ext>
              </a:extLst>
            </p:cNvPr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88">
              <a:extLst>
                <a:ext uri="{FF2B5EF4-FFF2-40B4-BE49-F238E27FC236}">
                  <a16:creationId xmlns:a16="http://schemas.microsoft.com/office/drawing/2014/main" id="{2ED35A06-C378-4808-81B5-7FEFD6CF1FB3}"/>
                </a:ext>
              </a:extLst>
            </p:cNvPr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127C5E-2A09-4E1B-AC08-BCCD509D12FF}"/>
              </a:ext>
            </a:extLst>
          </p:cNvPr>
          <p:cNvSpPr txBox="1"/>
          <p:nvPr/>
        </p:nvSpPr>
        <p:spPr>
          <a:xfrm>
            <a:off x="4724695" y="5438992"/>
            <a:ext cx="2725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nay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8742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2" grpId="0" animBg="1"/>
      <p:bldP spid="3" grpId="0" animBg="1"/>
      <p:bldP spid="6" grpId="0" animBg="1"/>
      <p:bldP spid="7" grpId="0" animBg="1"/>
      <p:bldP spid="8203" grpId="0"/>
      <p:bldP spid="8204" grpId="0"/>
      <p:bldP spid="10" grpId="0"/>
      <p:bldP spid="4" grpId="0" animBg="1"/>
      <p:bldP spid="8" grpId="0"/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2994" y="799853"/>
            <a:ext cx="6613309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IV. HÌNH ẢNH SƯỜN XÁM TRÊN TRƯỜNG QUỐC TẾ</a:t>
            </a:r>
          </a:p>
        </p:txBody>
      </p:sp>
      <p:sp>
        <p:nvSpPr>
          <p:cNvPr id="4" name="Freeform 3"/>
          <p:cNvSpPr/>
          <p:nvPr/>
        </p:nvSpPr>
        <p:spPr>
          <a:xfrm>
            <a:off x="3998781" y="1801584"/>
            <a:ext cx="3973597" cy="1226344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22000">
                <a:schemeClr val="accent5">
                  <a:lumMod val="75000"/>
                </a:schemeClr>
              </a:gs>
              <a:gs pos="61000">
                <a:schemeClr val="accent5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68" name="Group 6"/>
          <p:cNvGrpSpPr>
            <a:grpSpLocks/>
          </p:cNvGrpSpPr>
          <p:nvPr/>
        </p:nvGrpSpPr>
        <p:grpSpPr bwMode="auto">
          <a:xfrm>
            <a:off x="7534066" y="1594414"/>
            <a:ext cx="496491" cy="1360885"/>
            <a:chOff x="4476750" y="1056604"/>
            <a:chExt cx="661988" cy="1815184"/>
          </a:xfrm>
        </p:grpSpPr>
        <p:sp>
          <p:nvSpPr>
            <p:cNvPr id="5" name="Freeform 4"/>
            <p:cNvSpPr/>
            <p:nvPr/>
          </p:nvSpPr>
          <p:spPr>
            <a:xfrm>
              <a:off x="4476750" y="1166183"/>
              <a:ext cx="661988" cy="1705605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4648200" y="1056604"/>
              <a:ext cx="400051" cy="166750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Freeform 82"/>
          <p:cNvSpPr/>
          <p:nvPr/>
        </p:nvSpPr>
        <p:spPr>
          <a:xfrm>
            <a:off x="3966723" y="3544293"/>
            <a:ext cx="445840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22000">
                <a:schemeClr val="accent3">
                  <a:lumMod val="75000"/>
                </a:schemeClr>
              </a:gs>
              <a:gs pos="61000">
                <a:schemeClr val="accent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72" name="Group 83"/>
          <p:cNvGrpSpPr>
            <a:grpSpLocks/>
          </p:cNvGrpSpPr>
          <p:nvPr/>
        </p:nvGrpSpPr>
        <p:grpSpPr bwMode="auto">
          <a:xfrm>
            <a:off x="8215455" y="3331219"/>
            <a:ext cx="297656" cy="1360884"/>
            <a:chOff x="4476750" y="1056604"/>
            <a:chExt cx="661988" cy="1815184"/>
          </a:xfrm>
        </p:grpSpPr>
        <p:sp>
          <p:nvSpPr>
            <p:cNvPr id="85" name="Freeform 84"/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73" name="TextBox 86"/>
          <p:cNvSpPr txBox="1">
            <a:spLocks noChangeArrowheads="1"/>
          </p:cNvSpPr>
          <p:nvPr/>
        </p:nvSpPr>
        <p:spPr bwMode="auto">
          <a:xfrm>
            <a:off x="2933504" y="2059629"/>
            <a:ext cx="819455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5" name="TextBox 88"/>
          <p:cNvSpPr txBox="1">
            <a:spLocks noChangeArrowheads="1"/>
          </p:cNvSpPr>
          <p:nvPr/>
        </p:nvSpPr>
        <p:spPr bwMode="auto">
          <a:xfrm>
            <a:off x="2933502" y="3834830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E6B91E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6B91E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6" name="Rectangle 89"/>
          <p:cNvSpPr>
            <a:spLocks noChangeArrowheads="1"/>
          </p:cNvSpPr>
          <p:nvPr/>
        </p:nvSpPr>
        <p:spPr bwMode="auto">
          <a:xfrm>
            <a:off x="4112276" y="2230552"/>
            <a:ext cx="3034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VỊ THẾ CỦA SƯỜN XÁM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BFBB70B-BA0B-4FB1-9290-2BC4F933F3E7}"/>
              </a:ext>
            </a:extLst>
          </p:cNvPr>
          <p:cNvSpPr txBox="1"/>
          <p:nvPr/>
        </p:nvSpPr>
        <p:spPr>
          <a:xfrm>
            <a:off x="4141195" y="3834896"/>
            <a:ext cx="368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NHỮNG NHÀ THIẾT KẾ NỔI TIẾNG TRONG LĨNH VỰC SƯỜN XÁM</a:t>
            </a:r>
          </a:p>
        </p:txBody>
      </p:sp>
      <p:sp>
        <p:nvSpPr>
          <p:cNvPr id="15" name="Freeform 82">
            <a:extLst>
              <a:ext uri="{FF2B5EF4-FFF2-40B4-BE49-F238E27FC236}">
                <a16:creationId xmlns:a16="http://schemas.microsoft.com/office/drawing/2014/main" id="{169F280D-9BAB-48D7-878B-0E39F7ACFD16}"/>
              </a:ext>
            </a:extLst>
          </p:cNvPr>
          <p:cNvSpPr/>
          <p:nvPr/>
        </p:nvSpPr>
        <p:spPr>
          <a:xfrm>
            <a:off x="3966716" y="5360819"/>
            <a:ext cx="529861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 83">
            <a:extLst>
              <a:ext uri="{FF2B5EF4-FFF2-40B4-BE49-F238E27FC236}">
                <a16:creationId xmlns:a16="http://schemas.microsoft.com/office/drawing/2014/main" id="{F987B47D-EA60-46D6-96A4-C76FBA868A7B}"/>
              </a:ext>
            </a:extLst>
          </p:cNvPr>
          <p:cNvGrpSpPr>
            <a:grpSpLocks/>
          </p:cNvGrpSpPr>
          <p:nvPr/>
        </p:nvGrpSpPr>
        <p:grpSpPr bwMode="auto">
          <a:xfrm>
            <a:off x="8936303" y="5061843"/>
            <a:ext cx="396875" cy="1437733"/>
            <a:chOff x="4476750" y="1056604"/>
            <a:chExt cx="661988" cy="1815184"/>
          </a:xfrm>
          <a:solidFill>
            <a:schemeClr val="accent5">
              <a:lumMod val="75000"/>
            </a:schemeClr>
          </a:solidFill>
        </p:grpSpPr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4D972397-B473-4ADB-B737-B6B6C449A3D3}"/>
                </a:ext>
              </a:extLst>
            </p:cNvPr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453D39A1-ED2D-4CD3-BFFC-261C5CC2554C}"/>
                </a:ext>
              </a:extLst>
            </p:cNvPr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218B8B5-9F57-4A1A-B555-0F7BF750FEFC}"/>
              </a:ext>
            </a:extLst>
          </p:cNvPr>
          <p:cNvSpPr txBox="1"/>
          <p:nvPr/>
        </p:nvSpPr>
        <p:spPr>
          <a:xfrm>
            <a:off x="4168440" y="5651422"/>
            <a:ext cx="421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NHỮNG LỜI PHÊ BÌNH DÀNH CHO SƯỜN XÁM</a:t>
            </a:r>
          </a:p>
        </p:txBody>
      </p:sp>
      <p:sp>
        <p:nvSpPr>
          <p:cNvPr id="10" name="TextBox 88">
            <a:extLst>
              <a:ext uri="{FF2B5EF4-FFF2-40B4-BE49-F238E27FC236}">
                <a16:creationId xmlns:a16="http://schemas.microsoft.com/office/drawing/2014/main" id="{70917037-D489-4F50-9101-C342E5753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998" y="5570931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698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3" grpId="0" animBg="1"/>
      <p:bldP spid="11273" grpId="0"/>
      <p:bldP spid="11275" grpId="0"/>
      <p:bldP spid="11276" grpId="0"/>
      <p:bldP spid="3" grpId="0"/>
      <p:bldP spid="15" grpId="0" animBg="1"/>
      <p:bldP spid="7" grpId="0"/>
      <p:bldP spid="1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0A9FB004-2077-484F-BCD2-AAEA0B38CCD5}"/>
              </a:ext>
            </a:extLst>
          </p:cNvPr>
          <p:cNvGrpSpPr/>
          <p:nvPr/>
        </p:nvGrpSpPr>
        <p:grpSpPr>
          <a:xfrm>
            <a:off x="705995" y="172614"/>
            <a:ext cx="6519863" cy="988705"/>
            <a:chOff x="1236663" y="1218810"/>
            <a:chExt cx="6519862" cy="1010428"/>
          </a:xfrm>
        </p:grpSpPr>
        <p:grpSp>
          <p:nvGrpSpPr>
            <p:cNvPr id="5" name="Group 1">
              <a:extLst>
                <a:ext uri="{FF2B5EF4-FFF2-40B4-BE49-F238E27FC236}">
                  <a16:creationId xmlns:a16="http://schemas.microsoft.com/office/drawing/2014/main" id="{0732FB46-F17E-46DF-8E80-E57FBAF3B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B8E9B744-0A0B-404C-A507-9DCFE753E260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2">
                <a:extLst>
                  <a:ext uri="{FF2B5EF4-FFF2-40B4-BE49-F238E27FC236}">
                    <a16:creationId xmlns:a16="http://schemas.microsoft.com/office/drawing/2014/main" id="{11ECA026-064C-452A-92A0-D618F7FBCE1D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>
                <a:solidFill>
                  <a:srgbClr val="FFDB9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583C17-CEE8-45FB-A519-FCB52939D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6" y="1218810"/>
              <a:ext cx="4651375" cy="1010428"/>
              <a:chOff x="2673164" y="1311526"/>
              <a:chExt cx="3938587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DC8999DD-65B0-452A-95BE-0E0C89CAE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4" y="1311526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2270E5A4-56AA-43D7-8D9A-1EEDCB0B760D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A410DF56-28A1-45A4-B2E0-59ACE9BCA120}"/>
                </a:ext>
              </a:extLst>
            </p:cNvPr>
            <p:cNvSpPr txBox="1"/>
            <p:nvPr/>
          </p:nvSpPr>
          <p:spPr>
            <a:xfrm>
              <a:off x="2165350" y="1468438"/>
              <a:ext cx="4264561" cy="40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1.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Vị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của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BADC752-CF52-471B-AE70-017042F314C2}"/>
              </a:ext>
            </a:extLst>
          </p:cNvPr>
          <p:cNvSpPr txBox="1"/>
          <p:nvPr/>
        </p:nvSpPr>
        <p:spPr>
          <a:xfrm>
            <a:off x="801450" y="1918413"/>
            <a:ext cx="6313283" cy="13280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Tây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say mê văn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7545330-EA07-49AC-9F07-A96A3C9FA4A6}"/>
              </a:ext>
            </a:extLst>
          </p:cNvPr>
          <p:cNvSpPr txBox="1"/>
          <p:nvPr/>
        </p:nvSpPr>
        <p:spPr>
          <a:xfrm>
            <a:off x="801449" y="4084225"/>
            <a:ext cx="6313283" cy="102155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	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Trên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thực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nổi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tiếng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nước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ngoài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tò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mò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về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thậm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chí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họ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còn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mặc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lần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813E34F8-1539-4931-8920-504D33C29F48}"/>
              </a:ext>
            </a:extLst>
          </p:cNvPr>
          <p:cNvSpPr/>
          <p:nvPr/>
        </p:nvSpPr>
        <p:spPr>
          <a:xfrm>
            <a:off x="1008961" y="2142316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401C2DFA-A3B7-480F-B256-6A5630E7703C}"/>
              </a:ext>
            </a:extLst>
          </p:cNvPr>
          <p:cNvSpPr/>
          <p:nvPr/>
        </p:nvSpPr>
        <p:spPr>
          <a:xfrm>
            <a:off x="1008961" y="4295132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3495337-4A77-41C9-A29F-EDF658154A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58" y="0"/>
            <a:ext cx="2463800" cy="301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E036F050-A543-49E5-B8D2-DC84DF21EF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958" y="1"/>
            <a:ext cx="2388042" cy="301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EBCC41B7-4643-4BD4-B8AC-C9E2E2C275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59" y="3914951"/>
            <a:ext cx="2501900" cy="2943048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F834081-6F2C-49B3-AF87-485EF24D2F6B}"/>
              </a:ext>
            </a:extLst>
          </p:cNvPr>
          <p:cNvSpPr txBox="1"/>
          <p:nvPr/>
        </p:nvSpPr>
        <p:spPr>
          <a:xfrm>
            <a:off x="7439487" y="3246436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Anne Hathaway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90F36757-EA12-45A1-B252-84A482170186}"/>
              </a:ext>
            </a:extLst>
          </p:cNvPr>
          <p:cNvSpPr txBox="1"/>
          <p:nvPr/>
        </p:nvSpPr>
        <p:spPr>
          <a:xfrm>
            <a:off x="10076155" y="3246436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Nicole Kidman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AD00A092-0DA2-4302-AB16-06CE8AC68752}"/>
              </a:ext>
            </a:extLst>
          </p:cNvPr>
          <p:cNvSpPr txBox="1"/>
          <p:nvPr/>
        </p:nvSpPr>
        <p:spPr>
          <a:xfrm>
            <a:off x="10067486" y="4921115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Emma Watson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814432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29" grpId="0"/>
      <p:bldP spid="30" grpId="0"/>
      <p:bldP spid="3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65F0BCA3-A5E6-4951-A741-06DFC14658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" y="0"/>
            <a:ext cx="6714476" cy="30575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CEB63A6-7DF9-44E9-A8C9-4D3EC8DC9D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479" y="3057525"/>
            <a:ext cx="3429739" cy="350367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ECA55AE-AA85-47A6-AA10-8D828F6BE2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18" y="3057525"/>
            <a:ext cx="3284737" cy="3529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09F8FB-525F-4B3F-AAE7-C7B29C078A82}"/>
              </a:ext>
            </a:extLst>
          </p:cNvPr>
          <p:cNvSpPr txBox="1"/>
          <p:nvPr/>
        </p:nvSpPr>
        <p:spPr>
          <a:xfrm>
            <a:off x="7554897" y="2290439"/>
            <a:ext cx="2317071" cy="1754326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Một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ảnh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Trong chương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trình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trang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năm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2016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63958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3A288489-8492-4B05-ACA1-1A7272FE3586}"/>
              </a:ext>
            </a:extLst>
          </p:cNvPr>
          <p:cNvGrpSpPr/>
          <p:nvPr/>
        </p:nvGrpSpPr>
        <p:grpSpPr>
          <a:xfrm>
            <a:off x="1407331" y="214549"/>
            <a:ext cx="6467162" cy="988705"/>
            <a:chOff x="1236663" y="1218810"/>
            <a:chExt cx="6656935" cy="1010428"/>
          </a:xfrm>
        </p:grpSpPr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F21CDD56-CD28-4439-B986-FFCDFEE71811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3410B2E-07D0-4881-8FCA-696435C7A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D5DFC2A9-0E22-478B-BA9B-5A46618D9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56D83E1B-5EFD-4D0B-A771-D7A287484F8D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529508B7-C1E1-473E-9823-960560F83ADA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thiết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kế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nổi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tiếng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trong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lĩnh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vực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</p:txBody>
        </p:sp>
      </p:grpSp>
      <p:pic>
        <p:nvPicPr>
          <p:cNvPr id="12" name="Picture 4" descr="Yang Chenggui">
            <a:extLst>
              <a:ext uri="{FF2B5EF4-FFF2-40B4-BE49-F238E27FC236}">
                <a16:creationId xmlns:a16="http://schemas.microsoft.com/office/drawing/2014/main" id="{77DCCA81-09D1-4B90-917E-21927CF155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046" y="1007149"/>
            <a:ext cx="3631744" cy="5420284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67B75B5-0F89-4BF7-BEA7-C606F10DF25A}"/>
              </a:ext>
            </a:extLst>
          </p:cNvPr>
          <p:cNvSpPr txBox="1"/>
          <p:nvPr/>
        </p:nvSpPr>
        <p:spPr>
          <a:xfrm>
            <a:off x="603680" y="1348801"/>
            <a:ext cx="256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+mn-cs"/>
              </a:rPr>
              <a:t>Yang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+mn-cs"/>
              </a:rPr>
              <a:t>Chenggui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F31F58CE-31BC-4E74-B860-36079E6A8DEF}"/>
              </a:ext>
            </a:extLst>
          </p:cNvPr>
          <p:cNvSpPr txBox="1"/>
          <p:nvPr/>
        </p:nvSpPr>
        <p:spPr>
          <a:xfrm>
            <a:off x="603680" y="2036907"/>
            <a:ext cx="6897050" cy="37002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Năm 1974,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Nghiên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Hoa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Đài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giữ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chức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chủ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tịch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quản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trị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nghiệp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mẽ.Sườn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lãm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Paris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mệnh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danh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"trang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giới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bản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thân ông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danh "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Quốc.Với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khẩu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hiệu”Càng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gia,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mang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tính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toàn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”. "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thương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hàng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6483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F94441E2-BF4A-43A4-A411-17C6FC290E02}"/>
              </a:ext>
            </a:extLst>
          </p:cNvPr>
          <p:cNvGrpSpPr/>
          <p:nvPr/>
        </p:nvGrpSpPr>
        <p:grpSpPr>
          <a:xfrm>
            <a:off x="1416209" y="137604"/>
            <a:ext cx="6467162" cy="988705"/>
            <a:chOff x="1236663" y="1218810"/>
            <a:chExt cx="6656935" cy="1010428"/>
          </a:xfrm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0A9B0BB4-5E44-4113-BC96-EDB4E300067D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CCDD8F7-21A8-40C3-9594-AA2E11186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BDBB343A-05CA-4DD6-B8D7-4D992E86A6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98BA237E-3FD6-484C-96F8-9323695D6153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48BC5B8C-5DD8-4D8D-8C0A-C0E1F2832462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thiết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kế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nổi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tiếng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trong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lĩnh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vực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</p:txBody>
        </p:sp>
      </p:grp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D25CBE1-B1B1-47F7-8B3E-2C11B5CE7A49}"/>
              </a:ext>
            </a:extLst>
          </p:cNvPr>
          <p:cNvSpPr txBox="1"/>
          <p:nvPr/>
        </p:nvSpPr>
        <p:spPr>
          <a:xfrm>
            <a:off x="1185389" y="1463828"/>
            <a:ext cx="609895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kumimoji="0" lang="vi-VN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3AE4FCD8-373D-4586-B8B6-EC87A5DFD1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71" y="998271"/>
            <a:ext cx="4145871" cy="57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F796244-EC66-4F6B-979D-607CF1A6800F}"/>
              </a:ext>
            </a:extLst>
          </p:cNvPr>
          <p:cNvSpPr txBox="1"/>
          <p:nvPr/>
        </p:nvSpPr>
        <p:spPr>
          <a:xfrm>
            <a:off x="1143814" y="2303462"/>
            <a:ext cx="5653202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Ying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LiGulong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GaiShi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HongYan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thương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47575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80A6A4AA-B5A3-4430-8851-45DA44A1B28B}"/>
              </a:ext>
            </a:extLst>
          </p:cNvPr>
          <p:cNvGrpSpPr/>
          <p:nvPr/>
        </p:nvGrpSpPr>
        <p:grpSpPr>
          <a:xfrm>
            <a:off x="1416209" y="137604"/>
            <a:ext cx="6467162" cy="988705"/>
            <a:chOff x="1236663" y="1218810"/>
            <a:chExt cx="6656935" cy="1010428"/>
          </a:xfrm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E10B7959-8C54-47EC-83BA-56C0C49F24D8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A5C1EBB-3505-4B37-BC0D-8D923EC76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12805F97-59FB-4C0E-A798-1C472C3C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3EE99542-8188-4E59-8A0C-58B7C8037796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CBB2ED9A-B306-4970-B8C8-69B70A99247C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3.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lời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phê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bình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dành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cho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6BA4B71-7627-47E6-A6E2-91A376A2ACA8}"/>
              </a:ext>
            </a:extLst>
          </p:cNvPr>
          <p:cNvSpPr txBox="1"/>
          <p:nvPr/>
        </p:nvSpPr>
        <p:spPr>
          <a:xfrm>
            <a:off x="1416209" y="2265680"/>
            <a:ext cx="7599680" cy="28315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trang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phô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cong cơ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thuần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biên theo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nhau,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đôi khi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khoe cơ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không nên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xẻ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lộ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gây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572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61451" y="148628"/>
            <a:ext cx="661330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V. KẾT LUẬN</a:t>
            </a:r>
          </a:p>
        </p:txBody>
      </p:sp>
      <p:sp>
        <p:nvSpPr>
          <p:cNvPr id="21" name="Round Same Side Corner Rectangle 3">
            <a:extLst>
              <a:ext uri="{FF2B5EF4-FFF2-40B4-BE49-F238E27FC236}">
                <a16:creationId xmlns:a16="http://schemas.microsoft.com/office/drawing/2014/main" id="{02FE725C-F502-4B03-8F6F-0370F82877F9}"/>
              </a:ext>
            </a:extLst>
          </p:cNvPr>
          <p:cNvSpPr/>
          <p:nvPr/>
        </p:nvSpPr>
        <p:spPr>
          <a:xfrm rot="16200000">
            <a:off x="3906579" y="-1635654"/>
            <a:ext cx="1380100" cy="661179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E66C7D"/>
              </a:gs>
              <a:gs pos="99000">
                <a:srgbClr val="E66C7D">
                  <a:lumMod val="7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2" name="Round Same Side Corner Rectangle 6">
            <a:extLst>
              <a:ext uri="{FF2B5EF4-FFF2-40B4-BE49-F238E27FC236}">
                <a16:creationId xmlns:a16="http://schemas.microsoft.com/office/drawing/2014/main" id="{A547F44B-5E8F-459C-B7E8-815FD93E46AA}"/>
              </a:ext>
            </a:extLst>
          </p:cNvPr>
          <p:cNvSpPr/>
          <p:nvPr/>
        </p:nvSpPr>
        <p:spPr>
          <a:xfrm rot="5400000" flipH="1">
            <a:off x="7777480" y="1096974"/>
            <a:ext cx="1388368" cy="1138272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E66C7D">
                  <a:lumMod val="75000"/>
                </a:srgbClr>
              </a:gs>
              <a:gs pos="100000">
                <a:srgbClr val="E66C7D"/>
              </a:gs>
            </a:gsLst>
            <a:lin ang="162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3" name="Round Same Side Corner Rectangle 26">
            <a:extLst>
              <a:ext uri="{FF2B5EF4-FFF2-40B4-BE49-F238E27FC236}">
                <a16:creationId xmlns:a16="http://schemas.microsoft.com/office/drawing/2014/main" id="{F57B6967-DE5E-42D9-9437-D0AE4566EFD3}"/>
              </a:ext>
            </a:extLst>
          </p:cNvPr>
          <p:cNvSpPr/>
          <p:nvPr/>
        </p:nvSpPr>
        <p:spPr>
          <a:xfrm rot="16200000">
            <a:off x="3942087" y="115811"/>
            <a:ext cx="1380098" cy="6611790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60B5CC"/>
              </a:gs>
              <a:gs pos="99000">
                <a:srgbClr val="60B5CC">
                  <a:lumMod val="7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Round Same Side Corner Rectangle 27">
            <a:extLst>
              <a:ext uri="{FF2B5EF4-FFF2-40B4-BE49-F238E27FC236}">
                <a16:creationId xmlns:a16="http://schemas.microsoft.com/office/drawing/2014/main" id="{B0584FAB-2805-4B17-933E-658C76135DB6}"/>
              </a:ext>
            </a:extLst>
          </p:cNvPr>
          <p:cNvSpPr/>
          <p:nvPr/>
        </p:nvSpPr>
        <p:spPr>
          <a:xfrm rot="5400000" flipH="1">
            <a:off x="7817123" y="2854464"/>
            <a:ext cx="1380097" cy="1138272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60B5CC">
                  <a:lumMod val="75000"/>
                </a:srgbClr>
              </a:gs>
              <a:gs pos="100000">
                <a:srgbClr val="60B5CC"/>
              </a:gs>
            </a:gsLst>
            <a:lin ang="162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5" name="Round Same Side Corner Rectangle 28">
            <a:extLst>
              <a:ext uri="{FF2B5EF4-FFF2-40B4-BE49-F238E27FC236}">
                <a16:creationId xmlns:a16="http://schemas.microsoft.com/office/drawing/2014/main" id="{F9026D4D-9F5D-445B-82CA-6FBFBB212D0E}"/>
              </a:ext>
            </a:extLst>
          </p:cNvPr>
          <p:cNvSpPr/>
          <p:nvPr/>
        </p:nvSpPr>
        <p:spPr>
          <a:xfrm rot="16200000">
            <a:off x="3950964" y="1930749"/>
            <a:ext cx="1380100" cy="6611798"/>
          </a:xfrm>
          <a:prstGeom prst="round2SameRect">
            <a:avLst>
              <a:gd name="adj1" fmla="val 23321"/>
              <a:gd name="adj2" fmla="val 0"/>
            </a:avLst>
          </a:pr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6" name="Round Same Side Corner Rectangle 29">
            <a:extLst>
              <a:ext uri="{FF2B5EF4-FFF2-40B4-BE49-F238E27FC236}">
                <a16:creationId xmlns:a16="http://schemas.microsoft.com/office/drawing/2014/main" id="{46403ED7-D4F5-4AC5-9475-C5F17A4C6E57}"/>
              </a:ext>
            </a:extLst>
          </p:cNvPr>
          <p:cNvSpPr/>
          <p:nvPr/>
        </p:nvSpPr>
        <p:spPr>
          <a:xfrm rot="5400000" flipH="1">
            <a:off x="7825998" y="4667509"/>
            <a:ext cx="1380097" cy="1138272"/>
          </a:xfrm>
          <a:prstGeom prst="round2SameRect">
            <a:avLst>
              <a:gd name="adj1" fmla="val 34679"/>
              <a:gd name="adj2" fmla="val 0"/>
            </a:avLst>
          </a:pr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4B3E8ED3-4E4B-4CB9-A373-919D5E71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42931" y="1316231"/>
            <a:ext cx="848526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1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37C163EF-8DCE-4C95-8632-2CF38F3F9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54260" y="3083399"/>
            <a:ext cx="496888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2</a:t>
            </a: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C9149FE7-96FD-4B92-AEA7-A34DC3CE4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63134" y="4875551"/>
            <a:ext cx="496888" cy="708025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3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9B467D2-B8C7-4C7A-85B1-79EC663DE4BB}"/>
              </a:ext>
            </a:extLst>
          </p:cNvPr>
          <p:cNvSpPr txBox="1"/>
          <p:nvPr/>
        </p:nvSpPr>
        <p:spPr>
          <a:xfrm>
            <a:off x="1438116" y="1080853"/>
            <a:ext cx="625844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giới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thiệu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về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cấp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nhìn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tổng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Nội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dung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nêu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rõ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nguồn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triển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qua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đoạn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lịch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cùng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thay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đổi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4FB1EDF-1E80-4B41-BEA0-4C4D15AB04AD}"/>
              </a:ext>
            </a:extLst>
          </p:cNvPr>
          <p:cNvSpPr txBox="1"/>
          <p:nvPr/>
        </p:nvSpPr>
        <p:spPr>
          <a:xfrm>
            <a:off x="1465133" y="2837248"/>
            <a:ext cx="6472900" cy="12003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hai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-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Ý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nghĩa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đạo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làm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thông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qua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ảnh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Ta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thấy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ý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nghĩa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)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vật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riêng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chung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920B202-9BBF-4FFD-AC1D-4DDD610D3BEB}"/>
              </a:ext>
            </a:extLst>
          </p:cNvPr>
          <p:cNvSpPr txBox="1"/>
          <p:nvPr/>
        </p:nvSpPr>
        <p:spPr>
          <a:xfrm>
            <a:off x="1482500" y="4636482"/>
            <a:ext cx="6356478" cy="1200329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Phần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ảnh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trên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trường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1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1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khẳng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định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vị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trường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hút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tâm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bè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: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lĩnh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vực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94550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 animBg="1"/>
      <p:bldP spid="8" grpId="0"/>
      <p:bldP spid="9" grpId="0"/>
      <p:bldP spid="1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27166" y="199436"/>
            <a:ext cx="6613309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VI. TÀI LIỆU THAM KHẢO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989EFED-9E1E-4B6A-9B97-12534C662FE2}"/>
              </a:ext>
            </a:extLst>
          </p:cNvPr>
          <p:cNvSpPr txBox="1"/>
          <p:nvPr/>
        </p:nvSpPr>
        <p:spPr>
          <a:xfrm>
            <a:off x="781999" y="718866"/>
            <a:ext cx="8714426" cy="587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https://canifa.com/blog/glossary/ao-suon-xam/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,Truy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01/10/2020.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(2)_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Thoan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(2017).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&lt;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engtrunganhduong.com/gioi-thieu-ve-trang-phuc-suon-xam-trung-quoc.htm#:~:text=%C3%9D%20ngh%C4%A9a%20v%C4%83n%20h%C3%B3a%20c%E1%BB%A7a,n%E1%BB%81n%20v%C4%83n%20h%C3%B3a%20Trung%20Qu%E1%BB%91c.&amp;text=C%C3%A1c%20thi%E1%BA%BFt%20k%E1%BA%BF%20s%C6%B0%E1%BB%9Dn%20x%C3%A1m,thoa%20v%C4%83n%20h%C3%B3a%20%C4%90%C3%B4ng%20%E2%80%93%20T%C3%A2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&lt;  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https://chinese.edu.vn/lich-su-phat-trien-cua-xuong-xam-trung-quoc.html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(4)_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vi-VN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https://tiengtrungcamxu.com/suon-xam-net-dep-diu-dang-cua-phu-nu-trung-hoa.html(</a:t>
            </a:r>
            <a:r>
              <a:rPr kumimoji="0" lang="en-US" sz="15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28/09/2020)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(5)_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24h Thông Tin,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Ý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https://24hthongtin.com/suon-xam-la-gi-y-nghia-cua-suon-xam.html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1/10/2020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https://nhaphangquangchau.com.vn/tu-van/tim-hieu-trang-phuc-truyen-thong-cua-trung-quoc.html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(7)_Trang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Hong Kong,&lt;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https://dulichvietnam.com.vn/du-lich-hong-kong/trang-phuc-truyen-thong-nguoi-hong-kong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28/09/2020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(8)_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&lt;</a:t>
            </a: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https://vi.wikipedia.org/wiki/X%C6%B0%E1%BB%9Dng_x%C3%A1m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30/09/2020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665487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6388-2FC8-476F-980F-3BD5D789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166"/>
            <a:ext cx="10515600" cy="2059064"/>
          </a:xfr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Front"/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vi-VN" sz="4400" dirty="0">
                <a:solidFill>
                  <a:schemeClr val="accent2">
                    <a:lumMod val="75000"/>
                  </a:schemeClr>
                </a:solidFill>
              </a:rPr>
              <a:t>SƯỜN XÁM</a:t>
            </a:r>
            <a:br>
              <a:rPr lang="vi-VN" sz="4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vi-VN" sz="4400" dirty="0">
                <a:solidFill>
                  <a:schemeClr val="accent2">
                    <a:lumMod val="75000"/>
                  </a:schemeClr>
                </a:solidFill>
              </a:rPr>
              <a:t>TINH HOA VĂN HÓA TRUNG QUỐC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9C8B7-90C3-4124-B632-8B1534376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70" y="3974285"/>
            <a:ext cx="10515600" cy="1500187"/>
          </a:xfrm>
        </p:spPr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7032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A021BDE-371D-4DEA-B9AF-7F7865151B2C}"/>
              </a:ext>
            </a:extLst>
          </p:cNvPr>
          <p:cNvSpPr txBox="1"/>
          <p:nvPr/>
        </p:nvSpPr>
        <p:spPr>
          <a:xfrm>
            <a:off x="295275" y="0"/>
            <a:ext cx="9744076" cy="758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没想到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这些外国人，居然穿旗袍穿得特别好看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ngờ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trông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!]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https://baijiahao.baidu.com/s?id=1653315718283738045&amp;wfr=spider&amp;for=pc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(10)_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旗袍对中华民族的意义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[Ý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nghĩa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đối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với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đất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Quốc</a:t>
            </a:r>
            <a:r>
              <a:rPr kumimoji="0" lang="vi-V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https://zhidao.baidu.com/question/43327018.html?qbl=relate_question_1&amp;word=%C6%EC%C5%DB%B5%C4%D2%E2%CB%BC)</a:t>
            </a:r>
            <a:r>
              <a:rPr kumimoji="0" lang="en-US" sz="1500" b="0" i="1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ngày</a:t>
            </a: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&gt;,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30/09/2020.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(11)_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旗袍世界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国粹之美，外国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设计师争相追捧的中国旗袍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 ]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https://baijiahao.baidu.com/s?id=1594965977444381169&amp;wfr=spider&amp;for=pc&amp;fbclid=IwAR27pOj99siD1rWAHPLhpiKlhe2P1EpvploPliiHoirDnWSGa00y3Fct3DU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(12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杨成贵旗袍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网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[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Cheongsam]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https://baike.baidu.com/item/%E6%9D%A8%E6%88%90%E8%B4%B5%E6%97%97%E8%A2%8D%E7%BD%91/9064362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(13)_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中国旗袍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设计大师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张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瑛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Yang Ying],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https://baike.baidu.com/item/%E5%BC%A0%E7%91%9B/18690988?fr=aladdin&amp;fbclid=IwAR2m_nT- VlzCYVwmOgAzMkQKzook2JR7xxxbfIs8jJwX7LpgG8-jm7kWA6A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(14)_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旗袍故里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满韵清风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－－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中国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抚顺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满族风情国际旅游节开幕式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,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服装设计师杂志</a:t>
            </a:r>
            <a:r>
              <a:rPr kumimoji="0" lang="vi-V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Tạp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thời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(15)_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Baiyun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(2006),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中国老旗袍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(16)_ Chen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Yunfei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(2016),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旗袍与名媛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Quý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(17)_Liu Yu(2011),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Times New Roman" panose="02020603050405020304" pitchFamily="18" charset="0"/>
              </a:rPr>
              <a:t>中国旗袍文化史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Lịch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sử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văn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hóa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(18)_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Jiangnan, Tan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Yali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(2008).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Times New Roman" panose="02020603050405020304" pitchFamily="18" charset="0"/>
              </a:rPr>
              <a:t>旗袍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[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]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(19)_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Liu Yu, Shao Min(2016).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旗袍图案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Mẫu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(20)_ Song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Luxia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(2015),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上海名媛旗袍宝鉴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[Gương kho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báu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phụ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nữ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Thượng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Hải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26198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8BDE7-B72A-4587-B495-C7E27E2E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8"/>
          <a:stretch/>
        </p:blipFill>
        <p:spPr>
          <a:xfrm>
            <a:off x="3132161" y="2042"/>
            <a:ext cx="9059839" cy="6855958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338D0-7A25-41EE-BCA6-4959594F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998" y="141050"/>
            <a:ext cx="4972511" cy="103822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6600" kern="1200" dirty="0">
                <a:latin typeface="+mj-lt"/>
                <a:ea typeface="+mj-ea"/>
                <a:cs typeface="+mj-cs"/>
              </a:rPr>
              <a:t>I. </a:t>
            </a:r>
            <a:r>
              <a:rPr lang="en-US" sz="6600" kern="1200" dirty="0" err="1">
                <a:latin typeface="+mj-lt"/>
                <a:ea typeface="+mj-ea"/>
                <a:cs typeface="+mj-cs"/>
              </a:rPr>
              <a:t>Giới</a:t>
            </a:r>
            <a:r>
              <a:rPr lang="en-US" sz="66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6600" kern="1200" dirty="0" err="1">
                <a:latin typeface="+mj-lt"/>
                <a:ea typeface="+mj-ea"/>
                <a:cs typeface="+mj-cs"/>
              </a:rPr>
              <a:t>thiệu</a:t>
            </a:r>
            <a:endParaRPr lang="en-US" sz="66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icture containing person, umbrella, holding, child&#10;&#10;Description automatically generated">
            <a:extLst>
              <a:ext uri="{FF2B5EF4-FFF2-40B4-BE49-F238E27FC236}">
                <a16:creationId xmlns:a16="http://schemas.microsoft.com/office/drawing/2014/main" id="{6CA9800F-3EE8-4B99-BB49-06275BE9F4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3" r="19869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05599-7D06-4F22-AE2C-9DCE795EA099}"/>
              </a:ext>
            </a:extLst>
          </p:cNvPr>
          <p:cNvSpPr txBox="1"/>
          <p:nvPr/>
        </p:nvSpPr>
        <p:spPr>
          <a:xfrm>
            <a:off x="6408222" y="1318283"/>
            <a:ext cx="35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Sườn</a:t>
            </a:r>
            <a:r>
              <a:rPr lang="en-US" sz="2800" dirty="0"/>
              <a:t> </a:t>
            </a:r>
            <a:r>
              <a:rPr lang="en-US" sz="2800" dirty="0" err="1"/>
              <a:t>xám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gì</a:t>
            </a:r>
            <a:r>
              <a:rPr lang="en-US" sz="2800" dirty="0"/>
              <a:t>?</a:t>
            </a:r>
            <a:endParaRPr lang="vi-V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B5AD7-324B-43F6-A4FC-D66C14EF4301}"/>
              </a:ext>
            </a:extLst>
          </p:cNvPr>
          <p:cNvSpPr txBox="1"/>
          <p:nvPr/>
        </p:nvSpPr>
        <p:spPr>
          <a:xfrm>
            <a:off x="6840128" y="2044600"/>
            <a:ext cx="5184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Sườn</a:t>
            </a:r>
            <a:r>
              <a:rPr lang="en-US" sz="2800" dirty="0"/>
              <a:t> </a:t>
            </a:r>
            <a:r>
              <a:rPr lang="en-US" sz="2800" dirty="0" err="1"/>
              <a:t>xám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r>
              <a:rPr lang="en-US" sz="2800" dirty="0"/>
              <a:t> 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phục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Trung</a:t>
            </a:r>
            <a:r>
              <a:rPr lang="en-US" sz="2800" dirty="0"/>
              <a:t> </a:t>
            </a:r>
            <a:r>
              <a:rPr lang="en-US" sz="2800" dirty="0" err="1"/>
              <a:t>Quốc</a:t>
            </a:r>
            <a:endParaRPr lang="vi-VN" sz="2800" dirty="0" err="1"/>
          </a:p>
        </p:txBody>
      </p:sp>
    </p:spTree>
    <p:extLst>
      <p:ext uri="{BB962C8B-B14F-4D97-AF65-F5344CB8AC3E}">
        <p14:creationId xmlns:p14="http://schemas.microsoft.com/office/powerpoint/2010/main" val="1375009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F1EF4-9C75-4633-A27F-4DF48C4D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r="2731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6E233-9D75-4B12-A791-6503ACA1E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40" y="825306"/>
            <a:ext cx="4023360" cy="14288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Nguồn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gốc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sườn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xám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A9365-245D-4973-9D24-6DF5341D575F}"/>
              </a:ext>
            </a:extLst>
          </p:cNvPr>
          <p:cNvSpPr txBox="1"/>
          <p:nvPr/>
        </p:nvSpPr>
        <p:spPr>
          <a:xfrm>
            <a:off x="396303" y="2930175"/>
            <a:ext cx="4323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tranh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cãi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E26EC-FA71-44BA-BD9B-4BF34A155807}"/>
              </a:ext>
            </a:extLst>
          </p:cNvPr>
          <p:cNvSpPr txBox="1"/>
          <p:nvPr/>
        </p:nvSpPr>
        <p:spPr>
          <a:xfrm>
            <a:off x="329876" y="2939171"/>
            <a:ext cx="358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1: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FB765-61B7-40DE-869D-4653AA0B6B01}"/>
              </a:ext>
            </a:extLst>
          </p:cNvPr>
          <p:cNvSpPr txBox="1"/>
          <p:nvPr/>
        </p:nvSpPr>
        <p:spPr>
          <a:xfrm>
            <a:off x="428952" y="4393494"/>
            <a:ext cx="3582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Bắt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nguồn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từ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triều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đại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Chu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508E3-ECAE-4AF2-ADF9-6B471CA9D0F4}"/>
              </a:ext>
            </a:extLst>
          </p:cNvPr>
          <p:cNvSpPr txBox="1"/>
          <p:nvPr/>
        </p:nvSpPr>
        <p:spPr>
          <a:xfrm>
            <a:off x="646773" y="2930620"/>
            <a:ext cx="296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2: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D3A82-FA50-4BEB-BA18-8F0185EB82B2}"/>
              </a:ext>
            </a:extLst>
          </p:cNvPr>
          <p:cNvSpPr txBox="1"/>
          <p:nvPr/>
        </p:nvSpPr>
        <p:spPr>
          <a:xfrm>
            <a:off x="733281" y="2930175"/>
            <a:ext cx="281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3: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CF539-B3DF-42A9-BCC4-61B1AE1823AF}"/>
              </a:ext>
            </a:extLst>
          </p:cNvPr>
          <p:cNvSpPr txBox="1"/>
          <p:nvPr/>
        </p:nvSpPr>
        <p:spPr>
          <a:xfrm>
            <a:off x="404040" y="4434719"/>
            <a:ext cx="3850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nguồn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gốc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từ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phục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thời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mãn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thanh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683D9-B877-4516-A683-8338A0EF4600}"/>
              </a:ext>
            </a:extLst>
          </p:cNvPr>
          <p:cNvSpPr txBox="1"/>
          <p:nvPr/>
        </p:nvSpPr>
        <p:spPr>
          <a:xfrm>
            <a:off x="182126" y="4393494"/>
            <a:ext cx="495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Sự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kết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hợp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giữ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trường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bào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truyền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thống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và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phục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phương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24" descr="A picture containing table, orange, bed, skiing&#10;&#10;Description automatically generated">
            <a:extLst>
              <a:ext uri="{FF2B5EF4-FFF2-40B4-BE49-F238E27FC236}">
                <a16:creationId xmlns:a16="http://schemas.microsoft.com/office/drawing/2014/main" id="{D72C7051-9091-442B-B5B9-7155064EA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9" y="988144"/>
            <a:ext cx="6819147" cy="5910044"/>
          </a:xfrm>
          <a:prstGeom prst="rect">
            <a:avLst/>
          </a:prstGeom>
        </p:spPr>
      </p:pic>
      <p:pic>
        <p:nvPicPr>
          <p:cNvPr id="29" name="Picture 28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AA84300B-BEAD-4135-8FF5-518A9B056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86" y="625683"/>
            <a:ext cx="6100576" cy="6214200"/>
          </a:xfrm>
          <a:prstGeom prst="rect">
            <a:avLst/>
          </a:prstGeom>
        </p:spPr>
      </p:pic>
      <p:pic>
        <p:nvPicPr>
          <p:cNvPr id="31" name="Picture 30" descr="A picture containing clothing, shirt, person, wearing&#10;&#10;Description automatically generated">
            <a:extLst>
              <a:ext uri="{FF2B5EF4-FFF2-40B4-BE49-F238E27FC236}">
                <a16:creationId xmlns:a16="http://schemas.microsoft.com/office/drawing/2014/main" id="{0E0C5629-B80C-45B5-B5C6-8BB36E0A6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07" y="2321870"/>
            <a:ext cx="3475953" cy="4536120"/>
          </a:xfrm>
          <a:prstGeom prst="rect">
            <a:avLst/>
          </a:prstGeom>
        </p:spPr>
      </p:pic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08B8F7F-F37F-4C0E-93ED-936A40067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60" y="2321870"/>
            <a:ext cx="3384340" cy="45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7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776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0" grpId="1"/>
      <p:bldP spid="12" grpId="0"/>
      <p:bldP spid="12" grpId="1"/>
      <p:bldP spid="16" grpId="0"/>
      <p:bldP spid="16" grpId="1"/>
      <p:bldP spid="18" grpId="0"/>
      <p:bldP spid="18" grpId="1"/>
      <p:bldP spid="21" grpId="0"/>
      <p:bldP spid="22" grpId="0"/>
      <p:bldP spid="22" grpId="1"/>
      <p:bldP spid="2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322">
              <a:srgbClr val="898989">
                <a:alpha val="34000"/>
              </a:srgbClr>
            </a:gs>
            <a:gs pos="74000">
              <a:srgbClr val="5D5D5D">
                <a:alpha val="66000"/>
              </a:srgbClr>
            </a:gs>
            <a:gs pos="0">
              <a:schemeClr val="accent3">
                <a:lumMod val="40000"/>
                <a:lumOff val="60000"/>
                <a:alpha val="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8F9F1FD-A0E8-4D04-9D0A-19422D4F03B4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6043B1-7BD6-4965-A2CD-70ED4E577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DF1E4F-2912-45EC-93A5-F4C94611893E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3EC036-3646-4938-B7C9-EFB1ECE617F2}"/>
              </a:ext>
            </a:extLst>
          </p:cNvPr>
          <p:cNvSpPr/>
          <p:nvPr/>
        </p:nvSpPr>
        <p:spPr>
          <a:xfrm>
            <a:off x="-174348" y="5974626"/>
            <a:ext cx="7262550" cy="562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  <a:lumMod val="99000"/>
                  <a:lumOff val="1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4B7DD-425B-497A-BC1E-4CBF1359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23" y="6002432"/>
            <a:ext cx="6969086" cy="501271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Lịch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sử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phát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triển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của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sườn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xám</a:t>
            </a:r>
            <a:r>
              <a:rPr lang="en-US" sz="2800" dirty="0">
                <a:solidFill>
                  <a:schemeClr val="bg1"/>
                </a:solidFill>
              </a:rPr>
              <a:t> qua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thời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kì</a:t>
            </a:r>
            <a:endParaRPr lang="vi-VN" sz="2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F4A42F-EA48-40FB-A5E0-45BE44894069}"/>
              </a:ext>
            </a:extLst>
          </p:cNvPr>
          <p:cNvGrpSpPr/>
          <p:nvPr/>
        </p:nvGrpSpPr>
        <p:grpSpPr>
          <a:xfrm>
            <a:off x="-174348" y="1932768"/>
            <a:ext cx="2158456" cy="523221"/>
            <a:chOff x="4252110" y="2830239"/>
            <a:chExt cx="2158456" cy="52322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89D905-6F73-4B26-A40B-57DEFF7E848D}"/>
                </a:ext>
              </a:extLst>
            </p:cNvPr>
            <p:cNvSpPr/>
            <p:nvPr/>
          </p:nvSpPr>
          <p:spPr>
            <a:xfrm>
              <a:off x="4252110" y="2843734"/>
              <a:ext cx="2158456" cy="509726"/>
            </a:xfrm>
            <a:prstGeom prst="roundRect">
              <a:avLst/>
            </a:prstGeom>
            <a:gradFill flip="none" rotWithShape="1">
              <a:gsLst>
                <a:gs pos="6000">
                  <a:schemeClr val="accent1">
                    <a:lumMod val="65000"/>
                  </a:schemeClr>
                </a:gs>
                <a:gs pos="100000">
                  <a:schemeClr val="tx2">
                    <a:lumMod val="20000"/>
                    <a:lumOff val="80000"/>
                    <a:alpha val="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E5D27E-6150-4059-A595-590977CB0F68}"/>
                </a:ext>
              </a:extLst>
            </p:cNvPr>
            <p:cNvSpPr txBox="1"/>
            <p:nvPr/>
          </p:nvSpPr>
          <p:spPr>
            <a:xfrm>
              <a:off x="4478619" y="2830239"/>
              <a:ext cx="1611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17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4A325A-3503-4A08-AA8C-0DC64507397E}"/>
              </a:ext>
            </a:extLst>
          </p:cNvPr>
          <p:cNvGrpSpPr/>
          <p:nvPr/>
        </p:nvGrpSpPr>
        <p:grpSpPr>
          <a:xfrm>
            <a:off x="-272531" y="2847875"/>
            <a:ext cx="6370942" cy="562470"/>
            <a:chOff x="4567134" y="2435616"/>
            <a:chExt cx="6370942" cy="56247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5C9BE7A-9B9F-41D6-A29F-B7D7F47A29A8}"/>
                </a:ext>
              </a:extLst>
            </p:cNvPr>
            <p:cNvSpPr/>
            <p:nvPr/>
          </p:nvSpPr>
          <p:spPr>
            <a:xfrm>
              <a:off x="4567134" y="2435617"/>
              <a:ext cx="6370942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0FCB3E-E741-43CF-813B-7D50760A62DE}"/>
                </a:ext>
              </a:extLst>
            </p:cNvPr>
            <p:cNvSpPr txBox="1"/>
            <p:nvPr/>
          </p:nvSpPr>
          <p:spPr>
            <a:xfrm>
              <a:off x="4865798" y="2435616"/>
              <a:ext cx="55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Dáng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chữ</a:t>
              </a:r>
              <a:r>
                <a:rPr lang="en-US" sz="2800" dirty="0">
                  <a:solidFill>
                    <a:schemeClr val="bg1"/>
                  </a:solidFill>
                </a:rPr>
                <a:t> A </a:t>
              </a:r>
              <a:r>
                <a:rPr lang="en-US" sz="2800" dirty="0" err="1">
                  <a:solidFill>
                    <a:schemeClr val="bg1"/>
                  </a:solidFill>
                </a:rPr>
                <a:t>dài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cắt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theo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vuông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50ED8D-6323-4D51-8674-A07EF5B284E2}"/>
              </a:ext>
            </a:extLst>
          </p:cNvPr>
          <p:cNvGrpSpPr/>
          <p:nvPr/>
        </p:nvGrpSpPr>
        <p:grpSpPr>
          <a:xfrm>
            <a:off x="-214297" y="3529502"/>
            <a:ext cx="5596984" cy="562469"/>
            <a:chOff x="6410565" y="2215815"/>
            <a:chExt cx="5596984" cy="5624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AAAA34-E0A0-4BA9-B495-510C47E3C9BE}"/>
                </a:ext>
              </a:extLst>
            </p:cNvPr>
            <p:cNvSpPr/>
            <p:nvPr/>
          </p:nvSpPr>
          <p:spPr>
            <a:xfrm>
              <a:off x="6410565" y="2215815"/>
              <a:ext cx="5596984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8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EB6E22-7CAF-4A40-84F9-62E10178245E}"/>
                </a:ext>
              </a:extLst>
            </p:cNvPr>
            <p:cNvSpPr txBox="1"/>
            <p:nvPr/>
          </p:nvSpPr>
          <p:spPr>
            <a:xfrm>
              <a:off x="6605488" y="2226371"/>
              <a:ext cx="4884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Trang </a:t>
              </a:r>
              <a:r>
                <a:rPr lang="en-US" sz="2800" dirty="0" err="1">
                  <a:solidFill>
                    <a:schemeClr val="bg1"/>
                  </a:solidFill>
                </a:rPr>
                <a:t>trí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thêm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đá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quý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ngọc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315E42-04E7-4325-B85C-F595FD681CF8}"/>
              </a:ext>
            </a:extLst>
          </p:cNvPr>
          <p:cNvGrpSpPr/>
          <p:nvPr/>
        </p:nvGrpSpPr>
        <p:grpSpPr>
          <a:xfrm>
            <a:off x="-214297" y="4268885"/>
            <a:ext cx="5463250" cy="562469"/>
            <a:chOff x="6991109" y="2075432"/>
            <a:chExt cx="5463250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43DC5B-AF63-44B6-982A-AE49247D90AB}"/>
                </a:ext>
              </a:extLst>
            </p:cNvPr>
            <p:cNvSpPr/>
            <p:nvPr/>
          </p:nvSpPr>
          <p:spPr>
            <a:xfrm>
              <a:off x="6991109" y="2075432"/>
              <a:ext cx="5463250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B7067-A495-4CB7-8AE4-5F5004E33E05}"/>
                </a:ext>
              </a:extLst>
            </p:cNvPr>
            <p:cNvSpPr txBox="1"/>
            <p:nvPr/>
          </p:nvSpPr>
          <p:spPr>
            <a:xfrm>
              <a:off x="7227429" y="2102666"/>
              <a:ext cx="4884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Chất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liệu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gồm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lớp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lụa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2" name="Picture 31" descr="A person sitting in a chair&#10;&#10;Description automatically generated">
            <a:extLst>
              <a:ext uri="{FF2B5EF4-FFF2-40B4-BE49-F238E27FC236}">
                <a16:creationId xmlns:a16="http://schemas.microsoft.com/office/drawing/2014/main" id="{5231F713-0DBA-4F20-8392-019D11EF4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8" y="182959"/>
            <a:ext cx="4209616" cy="63207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66294-1A57-4C8C-94E4-46D256E85B76}"/>
              </a:ext>
            </a:extLst>
          </p:cNvPr>
          <p:cNvGrpSpPr/>
          <p:nvPr/>
        </p:nvGrpSpPr>
        <p:grpSpPr>
          <a:xfrm>
            <a:off x="-272531" y="2838687"/>
            <a:ext cx="6504235" cy="562469"/>
            <a:chOff x="486874" y="-22425"/>
            <a:chExt cx="650423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B00933-88B6-4B10-8177-D0A0A7E3D42C}"/>
                </a:ext>
              </a:extLst>
            </p:cNvPr>
            <p:cNvSpPr/>
            <p:nvPr/>
          </p:nvSpPr>
          <p:spPr>
            <a:xfrm>
              <a:off x="486874" y="-22425"/>
              <a:ext cx="650423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DCAF03-7A84-4477-B5CD-F781F797311A}"/>
                </a:ext>
              </a:extLst>
            </p:cNvPr>
            <p:cNvSpPr txBox="1"/>
            <p:nvPr/>
          </p:nvSpPr>
          <p:spPr>
            <a:xfrm>
              <a:off x="873853" y="-17956"/>
              <a:ext cx="55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Dành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cho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tầng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lớp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quý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tộc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quyền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lực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0171FF-0615-41D1-8BD1-5B41B0F866D3}"/>
              </a:ext>
            </a:extLst>
          </p:cNvPr>
          <p:cNvGrpSpPr/>
          <p:nvPr/>
        </p:nvGrpSpPr>
        <p:grpSpPr>
          <a:xfrm>
            <a:off x="-195770" y="3511345"/>
            <a:ext cx="6389196" cy="566940"/>
            <a:chOff x="466336" y="21942"/>
            <a:chExt cx="6389196" cy="56694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8A4806-FC5C-4D30-A9DB-ABEA7908B2B6}"/>
                </a:ext>
              </a:extLst>
            </p:cNvPr>
            <p:cNvSpPr/>
            <p:nvPr/>
          </p:nvSpPr>
          <p:spPr>
            <a:xfrm>
              <a:off x="466336" y="26413"/>
              <a:ext cx="638919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1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1F4EE-4320-4BBB-9E3D-AB57B207A1F6}"/>
                </a:ext>
              </a:extLst>
            </p:cNvPr>
            <p:cNvSpPr txBox="1"/>
            <p:nvPr/>
          </p:nvSpPr>
          <p:spPr>
            <a:xfrm>
              <a:off x="802092" y="21942"/>
              <a:ext cx="5261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Biểu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tượng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của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giàu</a:t>
              </a:r>
              <a:r>
                <a:rPr lang="en-US" sz="2800" dirty="0">
                  <a:solidFill>
                    <a:schemeClr val="bg1"/>
                  </a:solidFill>
                </a:rPr>
                <a:t> sang, </a:t>
              </a:r>
              <a:r>
                <a:rPr lang="en-US" sz="2800" dirty="0" err="1">
                  <a:solidFill>
                    <a:schemeClr val="bg1"/>
                  </a:solidFill>
                </a:rPr>
                <a:t>học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thức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n old photo of a person&#10;&#10;Description automatically generated">
            <a:extLst>
              <a:ext uri="{FF2B5EF4-FFF2-40B4-BE49-F238E27FC236}">
                <a16:creationId xmlns:a16="http://schemas.microsoft.com/office/drawing/2014/main" id="{AE383D71-8719-45DE-A526-31D5A02B5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42" y="169465"/>
            <a:ext cx="4209616" cy="632074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AC1EBCD-F842-4AF1-8F54-844F0D7BC3A4}"/>
              </a:ext>
            </a:extLst>
          </p:cNvPr>
          <p:cNvGrpSpPr/>
          <p:nvPr/>
        </p:nvGrpSpPr>
        <p:grpSpPr>
          <a:xfrm>
            <a:off x="-220648" y="4241695"/>
            <a:ext cx="5865590" cy="580233"/>
            <a:chOff x="230410" y="290192"/>
            <a:chExt cx="5865590" cy="58023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D54FD8-7EC8-4BBA-A893-AA2A0F374D34}"/>
                </a:ext>
              </a:extLst>
            </p:cNvPr>
            <p:cNvSpPr/>
            <p:nvPr/>
          </p:nvSpPr>
          <p:spPr>
            <a:xfrm>
              <a:off x="230410" y="307956"/>
              <a:ext cx="5865590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192AE-8F5B-403E-AD1A-9956227D8982}"/>
                </a:ext>
              </a:extLst>
            </p:cNvPr>
            <p:cNvSpPr txBox="1"/>
            <p:nvPr/>
          </p:nvSpPr>
          <p:spPr>
            <a:xfrm>
              <a:off x="425333" y="290192"/>
              <a:ext cx="4772116" cy="52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“qipao” (</a:t>
              </a:r>
              <a:r>
                <a:rPr lang="en-US" sz="2800" dirty="0" err="1">
                  <a:solidFill>
                    <a:schemeClr val="bg1"/>
                  </a:solidFill>
                </a:rPr>
                <a:t>kỳ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bào</a:t>
              </a:r>
              <a:r>
                <a:rPr lang="en-US" sz="2800" dirty="0">
                  <a:solidFill>
                    <a:schemeClr val="bg1"/>
                  </a:solidFill>
                </a:rPr>
                <a:t>)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decel="10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decel="10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" grpId="0" build="p"/>
      <p:bldP spid="3" grpId="1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F53F2C-C60C-4077-9730-E72DCFE74B5B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8BAED-BDFC-48B9-AF51-A4066ACD4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4B65D2-B362-4425-B0BF-0DAE8E9791A3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B90CE8-D92B-46BD-97FE-2CE0A3B4009B}"/>
              </a:ext>
            </a:extLst>
          </p:cNvPr>
          <p:cNvGrpSpPr/>
          <p:nvPr/>
        </p:nvGrpSpPr>
        <p:grpSpPr>
          <a:xfrm>
            <a:off x="-347243" y="1889444"/>
            <a:ext cx="6159101" cy="562469"/>
            <a:chOff x="3285840" y="2433455"/>
            <a:chExt cx="6159101" cy="5624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6BE4E6-56DD-4CAA-8D17-EB242F6B362C}"/>
                </a:ext>
              </a:extLst>
            </p:cNvPr>
            <p:cNvSpPr/>
            <p:nvPr/>
          </p:nvSpPr>
          <p:spPr>
            <a:xfrm>
              <a:off x="3285840" y="2433455"/>
              <a:ext cx="615910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8FF7-9D13-4093-A4B5-7EBA9A1441BA}"/>
                </a:ext>
              </a:extLst>
            </p:cNvPr>
            <p:cNvSpPr txBox="1"/>
            <p:nvPr/>
          </p:nvSpPr>
          <p:spPr>
            <a:xfrm>
              <a:off x="3646025" y="2433455"/>
              <a:ext cx="3738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17 </a:t>
              </a:r>
              <a:r>
                <a:rPr lang="en-US" sz="2800" dirty="0" err="1">
                  <a:solidFill>
                    <a:schemeClr val="bg1"/>
                  </a:solidFill>
                </a:rPr>
                <a:t>đến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921561-DAC9-474D-AF3E-58C42153B5E2}"/>
              </a:ext>
            </a:extLst>
          </p:cNvPr>
          <p:cNvGrpSpPr/>
          <p:nvPr/>
        </p:nvGrpSpPr>
        <p:grpSpPr>
          <a:xfrm>
            <a:off x="-241702" y="2866531"/>
            <a:ext cx="7302259" cy="562469"/>
            <a:chOff x="3369599" y="2852804"/>
            <a:chExt cx="7302259" cy="56246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38408D4-0320-40C4-B325-69362B3584D6}"/>
                </a:ext>
              </a:extLst>
            </p:cNvPr>
            <p:cNvSpPr/>
            <p:nvPr/>
          </p:nvSpPr>
          <p:spPr>
            <a:xfrm>
              <a:off x="3369599" y="2852804"/>
              <a:ext cx="7302259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E07EA-760C-49AF-BC26-EB68BD9A1829}"/>
                </a:ext>
              </a:extLst>
            </p:cNvPr>
            <p:cNvSpPr txBox="1"/>
            <p:nvPr/>
          </p:nvSpPr>
          <p:spPr>
            <a:xfrm>
              <a:off x="3682676" y="2872428"/>
              <a:ext cx="615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phục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thống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của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nam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giới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B7E570-5257-4622-AEFD-BDD9743D88BC}"/>
              </a:ext>
            </a:extLst>
          </p:cNvPr>
          <p:cNvGrpSpPr/>
          <p:nvPr/>
        </p:nvGrpSpPr>
        <p:grpSpPr>
          <a:xfrm>
            <a:off x="-241702" y="3516975"/>
            <a:ext cx="7821997" cy="562469"/>
            <a:chOff x="2375299" y="5300108"/>
            <a:chExt cx="7821997" cy="5624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7C4710-721B-4709-9BE2-082113B5D346}"/>
                </a:ext>
              </a:extLst>
            </p:cNvPr>
            <p:cNvSpPr/>
            <p:nvPr/>
          </p:nvSpPr>
          <p:spPr>
            <a:xfrm>
              <a:off x="2375299" y="5300108"/>
              <a:ext cx="782199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DA045A-69C0-4FE7-8726-A331CFFAADF5}"/>
                </a:ext>
              </a:extLst>
            </p:cNvPr>
            <p:cNvSpPr txBox="1"/>
            <p:nvPr/>
          </p:nvSpPr>
          <p:spPr>
            <a:xfrm>
              <a:off x="2485821" y="5318138"/>
              <a:ext cx="708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Phụ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nữ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sẽ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mặc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hai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mảnh</a:t>
              </a:r>
              <a:r>
                <a:rPr lang="en-US" sz="2800" dirty="0">
                  <a:solidFill>
                    <a:schemeClr val="bg1"/>
                  </a:solidFill>
                </a:rPr>
                <a:t>: </a:t>
              </a:r>
              <a:r>
                <a:rPr lang="en-US" sz="2800" dirty="0" err="1">
                  <a:solidFill>
                    <a:schemeClr val="bg1"/>
                  </a:solidFill>
                </a:rPr>
                <a:t>một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trên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một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dưới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 descr="An old photo of a person&#10;&#10;Description automatically generated">
            <a:extLst>
              <a:ext uri="{FF2B5EF4-FFF2-40B4-BE49-F238E27FC236}">
                <a16:creationId xmlns:a16="http://schemas.microsoft.com/office/drawing/2014/main" id="{B7617BD9-3823-4BE4-978D-1918D744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24" y="-11669"/>
            <a:ext cx="5290833" cy="6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BA7BCF-76F2-4070-AE3E-052587ABFD88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F08CEC-2F54-49E7-8E78-70AA2DAFD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53E7EA-2959-4C65-9F1E-376CA389E7CE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1ABADA-26AB-40F8-9038-2B4B18CF25F9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690003-1235-4625-998F-DDF95913C2DF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462C2D-9FE5-4346-89A3-168D7ECFEC8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47325-EB7C-4E34-B98C-A8F82271745A}"/>
              </a:ext>
            </a:extLst>
          </p:cNvPr>
          <p:cNvGrpSpPr/>
          <p:nvPr/>
        </p:nvGrpSpPr>
        <p:grpSpPr>
          <a:xfrm>
            <a:off x="-356326" y="1862437"/>
            <a:ext cx="8133831" cy="575963"/>
            <a:chOff x="2561177" y="2706140"/>
            <a:chExt cx="8133831" cy="5759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45AAAF-D008-49A5-8D54-4B629D4885B8}"/>
                </a:ext>
              </a:extLst>
            </p:cNvPr>
            <p:cNvSpPr/>
            <p:nvPr/>
          </p:nvSpPr>
          <p:spPr>
            <a:xfrm>
              <a:off x="2561177" y="2719634"/>
              <a:ext cx="813383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37B2A0-315E-4F23-994B-46FD34DCA6B9}"/>
                </a:ext>
              </a:extLst>
            </p:cNvPr>
            <p:cNvSpPr txBox="1"/>
            <p:nvPr/>
          </p:nvSpPr>
          <p:spPr>
            <a:xfrm>
              <a:off x="2939969" y="2706140"/>
              <a:ext cx="6930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coi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phục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thống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CEF2C4-42DC-4E51-887F-02909EE6C122}"/>
              </a:ext>
            </a:extLst>
          </p:cNvPr>
          <p:cNvGrpSpPr/>
          <p:nvPr/>
        </p:nvGrpSpPr>
        <p:grpSpPr>
          <a:xfrm>
            <a:off x="-1020501" y="2673501"/>
            <a:ext cx="9435296" cy="571375"/>
            <a:chOff x="-1020501" y="2857625"/>
            <a:chExt cx="9435296" cy="57137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DB0D9B-15AB-4CDF-9955-FBDC086FBD35}"/>
                </a:ext>
              </a:extLst>
            </p:cNvPr>
            <p:cNvSpPr/>
            <p:nvPr/>
          </p:nvSpPr>
          <p:spPr>
            <a:xfrm>
              <a:off x="-356326" y="2866531"/>
              <a:ext cx="877112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B128B2-8A8B-4DD4-8451-CB87FABDC0C7}"/>
                </a:ext>
              </a:extLst>
            </p:cNvPr>
            <p:cNvSpPr txBox="1"/>
            <p:nvPr/>
          </p:nvSpPr>
          <p:spPr>
            <a:xfrm>
              <a:off x="-1020501" y="2857625"/>
              <a:ext cx="9016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Thiết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gàng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phù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hợp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9F76F-6868-4DEC-A21B-3903F99520B1}"/>
              </a:ext>
            </a:extLst>
          </p:cNvPr>
          <p:cNvGrpSpPr/>
          <p:nvPr/>
        </p:nvGrpSpPr>
        <p:grpSpPr>
          <a:xfrm>
            <a:off x="-356326" y="3427237"/>
            <a:ext cx="7627843" cy="577560"/>
            <a:chOff x="2847246" y="4169999"/>
            <a:chExt cx="7627843" cy="57756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62622A2-F210-4779-9901-70140DD76B6C}"/>
                </a:ext>
              </a:extLst>
            </p:cNvPr>
            <p:cNvSpPr/>
            <p:nvPr/>
          </p:nvSpPr>
          <p:spPr>
            <a:xfrm>
              <a:off x="2847246" y="4185090"/>
              <a:ext cx="762784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67CABF-80A3-48EB-928B-E6A7D2E70302}"/>
                </a:ext>
              </a:extLst>
            </p:cNvPr>
            <p:cNvSpPr txBox="1"/>
            <p:nvPr/>
          </p:nvSpPr>
          <p:spPr>
            <a:xfrm>
              <a:off x="3264059" y="4169999"/>
              <a:ext cx="6609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người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dân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Thượng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“</a:t>
              </a:r>
              <a:r>
                <a:rPr lang="en-US" sz="2800" dirty="0" err="1">
                  <a:solidFill>
                    <a:schemeClr val="bg1"/>
                  </a:solidFill>
                </a:rPr>
                <a:t>zansae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 descr="A child in a dress&#10;&#10;Description automatically generated">
            <a:extLst>
              <a:ext uri="{FF2B5EF4-FFF2-40B4-BE49-F238E27FC236}">
                <a16:creationId xmlns:a16="http://schemas.microsoft.com/office/drawing/2014/main" id="{3030D8C2-C496-42B8-824B-B1A5C51DE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89" y="160733"/>
            <a:ext cx="5159937" cy="65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8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44DB1-048F-4182-8C93-C313C3A9352C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3DAEB8-42C7-4145-89A2-81C2987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616CA-2961-490A-A8E5-4119DC74187A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A51D61E-B8C0-46E4-8EB8-B3E1B77129E3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B5232-9F55-4F83-A866-FE94A6E6CDFE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F8682-BA08-45D2-8B8E-E77CA565A271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17DE89-7756-4BD1-A57C-451C9F836094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20CF91-658C-4245-8789-E3060AB8175B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0FC4F2-C53D-4EE8-B92A-0CFF0D346888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1930s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CDD358-4D8E-4AC8-A557-F320BF6E6E51}"/>
              </a:ext>
            </a:extLst>
          </p:cNvPr>
          <p:cNvGrpSpPr/>
          <p:nvPr/>
        </p:nvGrpSpPr>
        <p:grpSpPr>
          <a:xfrm>
            <a:off x="-258223" y="2871623"/>
            <a:ext cx="4864665" cy="562469"/>
            <a:chOff x="5367355" y="3164981"/>
            <a:chExt cx="4864665" cy="5624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33D8FCA-91CD-4323-8AC4-A28ED54D1752}"/>
                </a:ext>
              </a:extLst>
            </p:cNvPr>
            <p:cNvSpPr/>
            <p:nvPr/>
          </p:nvSpPr>
          <p:spPr>
            <a:xfrm>
              <a:off x="5367355" y="3164981"/>
              <a:ext cx="486466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C3E067-2966-4014-9B01-02CB85352637}"/>
                </a:ext>
              </a:extLst>
            </p:cNvPr>
            <p:cNvSpPr txBox="1"/>
            <p:nvPr/>
          </p:nvSpPr>
          <p:spPr>
            <a:xfrm>
              <a:off x="5694745" y="3184605"/>
              <a:ext cx="36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Thời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kì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hưng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thịnh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nhất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299C8-9B3A-427B-B72B-AC521A9FC5B1}"/>
              </a:ext>
            </a:extLst>
          </p:cNvPr>
          <p:cNvGrpSpPr/>
          <p:nvPr/>
        </p:nvGrpSpPr>
        <p:grpSpPr>
          <a:xfrm>
            <a:off x="-258223" y="3603042"/>
            <a:ext cx="6508833" cy="562469"/>
            <a:chOff x="6026549" y="1322000"/>
            <a:chExt cx="6508833" cy="56246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218E8E-83A0-4991-8CF3-F891E44710BF}"/>
                </a:ext>
              </a:extLst>
            </p:cNvPr>
            <p:cNvSpPr/>
            <p:nvPr/>
          </p:nvSpPr>
          <p:spPr>
            <a:xfrm>
              <a:off x="6026549" y="1322000"/>
              <a:ext cx="650883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03548A-E984-4EE5-BC73-3ED6299C7A4F}"/>
                </a:ext>
              </a:extLst>
            </p:cNvPr>
            <p:cNvSpPr txBox="1"/>
            <p:nvPr/>
          </p:nvSpPr>
          <p:spPr>
            <a:xfrm>
              <a:off x="6250329" y="1341624"/>
              <a:ext cx="5497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những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thiếu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nữ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trẻ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ưa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chuộng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53D63C-BAA1-4A8B-B29D-182BD24073BE}"/>
              </a:ext>
            </a:extLst>
          </p:cNvPr>
          <p:cNvGrpSpPr/>
          <p:nvPr/>
        </p:nvGrpSpPr>
        <p:grpSpPr>
          <a:xfrm>
            <a:off x="-258223" y="4324417"/>
            <a:ext cx="5651743" cy="562469"/>
            <a:chOff x="4221462" y="4334461"/>
            <a:chExt cx="5651743" cy="56246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AED9A32-8901-4842-8B72-6FDE1FB42053}"/>
                </a:ext>
              </a:extLst>
            </p:cNvPr>
            <p:cNvSpPr/>
            <p:nvPr/>
          </p:nvSpPr>
          <p:spPr>
            <a:xfrm>
              <a:off x="4221462" y="4334461"/>
              <a:ext cx="565174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8145EC-9FE1-4DA7-A157-9C3D9254C950}"/>
                </a:ext>
              </a:extLst>
            </p:cNvPr>
            <p:cNvSpPr txBox="1"/>
            <p:nvPr/>
          </p:nvSpPr>
          <p:spPr>
            <a:xfrm>
              <a:off x="4548852" y="4357579"/>
              <a:ext cx="4376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Bị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ảnh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hưởng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từ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phương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Tây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A group of men standing next to a person&#10;&#10;Description automatically generated">
            <a:extLst>
              <a:ext uri="{FF2B5EF4-FFF2-40B4-BE49-F238E27FC236}">
                <a16:creationId xmlns:a16="http://schemas.microsoft.com/office/drawing/2014/main" id="{9DB39D85-1D50-4ABA-9C73-1845E04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79" y="1099595"/>
            <a:ext cx="6401311" cy="50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ặt kim cương">
  <a:themeElements>
    <a:clrScheme name="Mặt kim cương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Mặt kim cương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ặt kim cương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</TotalTime>
  <Words>2450</Words>
  <Application>Microsoft Office PowerPoint</Application>
  <PresentationFormat>Widescreen</PresentationFormat>
  <Paragraphs>151</Paragraphs>
  <Slides>30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30</vt:i4>
      </vt:variant>
    </vt:vector>
  </HeadingPairs>
  <TitlesOfParts>
    <vt:vector size="46" baseType="lpstr">
      <vt:lpstr>Microsoft JhengHei</vt:lpstr>
      <vt:lpstr>Microsoft YaHei</vt:lpstr>
      <vt:lpstr>MS Gothic</vt:lpstr>
      <vt:lpstr>SimSun</vt:lpstr>
      <vt:lpstr>Arial</vt:lpstr>
      <vt:lpstr>Calibri</vt:lpstr>
      <vt:lpstr>Calibri Light</vt:lpstr>
      <vt:lpstr>Comic Sans MS</vt:lpstr>
      <vt:lpstr>Tahoma</vt:lpstr>
      <vt:lpstr>Times New Roman</vt:lpstr>
      <vt:lpstr>Trebuchet MS</vt:lpstr>
      <vt:lpstr>Verdana</vt:lpstr>
      <vt:lpstr>Wingdings</vt:lpstr>
      <vt:lpstr>Wingdings 3</vt:lpstr>
      <vt:lpstr>Office Theme</vt:lpstr>
      <vt:lpstr>Mặt kim cương</vt:lpstr>
      <vt:lpstr>PowerPoint Presentation</vt:lpstr>
      <vt:lpstr>Phương pháp luận nghiên cứu khoa học</vt:lpstr>
      <vt:lpstr>SƯỜN XÁM TINH HOA VĂN HÓA TRUNG QUỐC</vt:lpstr>
      <vt:lpstr>I. Giới thiệu</vt:lpstr>
      <vt:lpstr>Nguồn gốc sườn xám?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Hùng Vũ Danh</dc:creator>
  <cp:lastModifiedBy>Hùng Vũ Danh</cp:lastModifiedBy>
  <cp:revision>6</cp:revision>
  <dcterms:created xsi:type="dcterms:W3CDTF">2020-10-03T05:25:07Z</dcterms:created>
  <dcterms:modified xsi:type="dcterms:W3CDTF">2020-10-03T16:24:10Z</dcterms:modified>
</cp:coreProperties>
</file>